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Italiana"/>
      <p:regular r:id="rId25"/>
    </p:embeddedFont>
    <p:embeddedFont>
      <p:font typeface="Space Mono"/>
      <p:regular r:id="rId26"/>
      <p:bold r:id="rId27"/>
      <p:italic r:id="rId28"/>
      <p:boldItalic r:id="rId29"/>
    </p:embeddedFont>
    <p:embeddedFont>
      <p:font typeface="Assistant"/>
      <p:regular r:id="rId30"/>
      <p:bold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h9T6Qqa05VzqJBwgZyLhTUdTR0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paceMono-regular.fntdata"/><Relationship Id="rId25" Type="http://schemas.openxmlformats.org/officeDocument/2006/relationships/font" Target="fonts/Italiana-regular.fntdata"/><Relationship Id="rId28" Type="http://schemas.openxmlformats.org/officeDocument/2006/relationships/font" Target="fonts/SpaceMono-italic.fntdata"/><Relationship Id="rId27" Type="http://schemas.openxmlformats.org/officeDocument/2006/relationships/font" Target="fonts/SpaceMon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paceMon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ssistant-bold.fntdata"/><Relationship Id="rId30" Type="http://schemas.openxmlformats.org/officeDocument/2006/relationships/font" Target="fonts/Assistant-regular.fntdata"/><Relationship Id="rId11" Type="http://schemas.openxmlformats.org/officeDocument/2006/relationships/slide" Target="slides/slide7.xml"/><Relationship Id="rId33" Type="http://schemas.openxmlformats.org/officeDocument/2006/relationships/font" Target="fonts/PTSans-bold.fntdata"/><Relationship Id="rId10" Type="http://schemas.openxmlformats.org/officeDocument/2006/relationships/slide" Target="slides/slide6.xml"/><Relationship Id="rId32" Type="http://schemas.openxmlformats.org/officeDocument/2006/relationships/font" Target="fonts/PTSans-regular.fntdata"/><Relationship Id="rId13" Type="http://schemas.openxmlformats.org/officeDocument/2006/relationships/slide" Target="slides/slide9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8.xml"/><Relationship Id="rId34" Type="http://schemas.openxmlformats.org/officeDocument/2006/relationships/font" Target="fonts/PTSans-italic.fntdata"/><Relationship Id="rId15" Type="http://schemas.openxmlformats.org/officeDocument/2006/relationships/slide" Target="slides/slide11.xml"/><Relationship Id="rId37" Type="http://schemas.openxmlformats.org/officeDocument/2006/relationships/font" Target="fonts/GillSans-bold.fntdata"/><Relationship Id="rId14" Type="http://schemas.openxmlformats.org/officeDocument/2006/relationships/slide" Target="slides/slide10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/>
          <p:nvPr>
            <p:ph type="ctrTitle"/>
          </p:nvPr>
        </p:nvSpPr>
        <p:spPr>
          <a:xfrm>
            <a:off x="713225" y="1175475"/>
            <a:ext cx="4898100" cy="23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" type="subTitle"/>
          </p:nvPr>
        </p:nvSpPr>
        <p:spPr>
          <a:xfrm>
            <a:off x="713225" y="3558513"/>
            <a:ext cx="4898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2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2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2"/>
          <p:cNvSpPr txBox="1"/>
          <p:nvPr>
            <p:ph idx="2" type="subTitle"/>
          </p:nvPr>
        </p:nvSpPr>
        <p:spPr>
          <a:xfrm>
            <a:off x="713225" y="279274"/>
            <a:ext cx="20304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3" type="subTitle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1"/>
          <p:cNvSpPr txBox="1"/>
          <p:nvPr>
            <p:ph type="title"/>
          </p:nvPr>
        </p:nvSpPr>
        <p:spPr>
          <a:xfrm>
            <a:off x="5734800" y="911675"/>
            <a:ext cx="2515800" cy="21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idx="1" type="subTitle"/>
          </p:nvPr>
        </p:nvSpPr>
        <p:spPr>
          <a:xfrm>
            <a:off x="5734800" y="3227150"/>
            <a:ext cx="26961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1" name="Google Shape;91;p31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31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2" type="title"/>
          </p:nvPr>
        </p:nvSpPr>
        <p:spPr>
          <a:xfrm>
            <a:off x="1139893" y="1466313"/>
            <a:ext cx="4548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2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3" type="title"/>
          </p:nvPr>
        </p:nvSpPr>
        <p:spPr>
          <a:xfrm>
            <a:off x="3153013" y="2979188"/>
            <a:ext cx="4851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" type="subTitle"/>
          </p:nvPr>
        </p:nvSpPr>
        <p:spPr>
          <a:xfrm>
            <a:off x="3153138" y="3335953"/>
            <a:ext cx="4851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32"/>
          <p:cNvSpPr txBox="1"/>
          <p:nvPr>
            <p:ph idx="4" type="subTitle"/>
          </p:nvPr>
        </p:nvSpPr>
        <p:spPr>
          <a:xfrm>
            <a:off x="1139863" y="1823088"/>
            <a:ext cx="4548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9" name="Google Shape;99;p32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32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" type="body"/>
          </p:nvPr>
        </p:nvSpPr>
        <p:spPr>
          <a:xfrm>
            <a:off x="713100" y="1112100"/>
            <a:ext cx="77178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4" name="Google Shape;104;p33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33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35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35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0" name="Google Shape;110;p35"/>
          <p:cNvGrpSpPr/>
          <p:nvPr/>
        </p:nvGrpSpPr>
        <p:grpSpPr>
          <a:xfrm rot="5400000">
            <a:off x="7448866" y="3422746"/>
            <a:ext cx="665449" cy="1298364"/>
            <a:chOff x="5247575" y="866675"/>
            <a:chExt cx="987900" cy="1927500"/>
          </a:xfrm>
        </p:grpSpPr>
        <p:cxnSp>
          <p:nvCxnSpPr>
            <p:cNvPr id="111" name="Google Shape;111;p35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" name="Google Shape;112;p35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5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5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5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5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5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" name="Google Shape;118;p35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35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35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36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36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4" name="Google Shape;124;p36"/>
          <p:cNvGrpSpPr/>
          <p:nvPr/>
        </p:nvGrpSpPr>
        <p:grpSpPr>
          <a:xfrm rot="-5400000">
            <a:off x="7599410" y="386323"/>
            <a:ext cx="572686" cy="1117372"/>
            <a:chOff x="5247575" y="866675"/>
            <a:chExt cx="987900" cy="1927500"/>
          </a:xfrm>
        </p:grpSpPr>
        <p:cxnSp>
          <p:nvCxnSpPr>
            <p:cNvPr id="125" name="Google Shape;125;p36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" name="Google Shape;126;p36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6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6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6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36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36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36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713225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858325" y="1687437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2" type="subTitle"/>
          </p:nvPr>
        </p:nvSpPr>
        <p:spPr>
          <a:xfrm>
            <a:off x="5865123" y="1685201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3" type="subTitle"/>
          </p:nvPr>
        </p:nvSpPr>
        <p:spPr>
          <a:xfrm>
            <a:off x="5865125" y="279647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4" type="subTitle"/>
          </p:nvPr>
        </p:nvSpPr>
        <p:spPr>
          <a:xfrm>
            <a:off x="1858325" y="279647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5" type="title"/>
          </p:nvPr>
        </p:nvSpPr>
        <p:spPr>
          <a:xfrm>
            <a:off x="713225" y="14587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23"/>
          <p:cNvSpPr txBox="1"/>
          <p:nvPr>
            <p:ph idx="6" type="title"/>
          </p:nvPr>
        </p:nvSpPr>
        <p:spPr>
          <a:xfrm>
            <a:off x="4720113" y="14587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23"/>
          <p:cNvSpPr txBox="1"/>
          <p:nvPr>
            <p:ph idx="7" type="title"/>
          </p:nvPr>
        </p:nvSpPr>
        <p:spPr>
          <a:xfrm>
            <a:off x="713225" y="2568090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23"/>
          <p:cNvSpPr txBox="1"/>
          <p:nvPr>
            <p:ph idx="8" type="title"/>
          </p:nvPr>
        </p:nvSpPr>
        <p:spPr>
          <a:xfrm>
            <a:off x="4720113" y="2568090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23"/>
          <p:cNvSpPr txBox="1"/>
          <p:nvPr>
            <p:ph idx="9" type="subTitle"/>
          </p:nvPr>
        </p:nvSpPr>
        <p:spPr>
          <a:xfrm>
            <a:off x="1858325" y="1227300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3" type="subTitle"/>
          </p:nvPr>
        </p:nvSpPr>
        <p:spPr>
          <a:xfrm>
            <a:off x="5865125" y="1227700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7" name="Google Shape;27;p23"/>
          <p:cNvSpPr txBox="1"/>
          <p:nvPr>
            <p:ph idx="14" type="subTitle"/>
          </p:nvPr>
        </p:nvSpPr>
        <p:spPr>
          <a:xfrm>
            <a:off x="1858326" y="233914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8" name="Google Shape;28;p23"/>
          <p:cNvSpPr txBox="1"/>
          <p:nvPr>
            <p:ph idx="15" type="subTitle"/>
          </p:nvPr>
        </p:nvSpPr>
        <p:spPr>
          <a:xfrm>
            <a:off x="5865125" y="233914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9" name="Google Shape;29;p23"/>
          <p:cNvSpPr txBox="1"/>
          <p:nvPr>
            <p:ph idx="16" type="subTitle"/>
          </p:nvPr>
        </p:nvSpPr>
        <p:spPr>
          <a:xfrm>
            <a:off x="5865125" y="390832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7" type="subTitle"/>
          </p:nvPr>
        </p:nvSpPr>
        <p:spPr>
          <a:xfrm>
            <a:off x="1858325" y="390832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8" type="title"/>
          </p:nvPr>
        </p:nvSpPr>
        <p:spPr>
          <a:xfrm>
            <a:off x="713225" y="36450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3"/>
          <p:cNvSpPr txBox="1"/>
          <p:nvPr>
            <p:ph idx="19" type="title"/>
          </p:nvPr>
        </p:nvSpPr>
        <p:spPr>
          <a:xfrm>
            <a:off x="4720113" y="36450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23"/>
          <p:cNvSpPr txBox="1"/>
          <p:nvPr>
            <p:ph idx="20" type="subTitle"/>
          </p:nvPr>
        </p:nvSpPr>
        <p:spPr>
          <a:xfrm>
            <a:off x="1858326" y="345099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34" name="Google Shape;34;p23"/>
          <p:cNvSpPr txBox="1"/>
          <p:nvPr>
            <p:ph idx="21" type="subTitle"/>
          </p:nvPr>
        </p:nvSpPr>
        <p:spPr>
          <a:xfrm>
            <a:off x="5865125" y="345099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35" name="Google Shape;35;p23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23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23"/>
          <p:cNvSpPr txBox="1"/>
          <p:nvPr>
            <p:ph idx="22" type="subTitle"/>
          </p:nvPr>
        </p:nvSpPr>
        <p:spPr>
          <a:xfrm>
            <a:off x="713225" y="279274"/>
            <a:ext cx="20304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23" type="subTitle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713225" y="1153363"/>
            <a:ext cx="44184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24"/>
          <p:cNvSpPr txBox="1"/>
          <p:nvPr>
            <p:ph idx="1" type="subTitle"/>
          </p:nvPr>
        </p:nvSpPr>
        <p:spPr>
          <a:xfrm>
            <a:off x="713225" y="2521038"/>
            <a:ext cx="44184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" name="Google Shape;42;p24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24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3841450" y="1755793"/>
            <a:ext cx="4589400" cy="22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type="title"/>
          </p:nvPr>
        </p:nvSpPr>
        <p:spPr>
          <a:xfrm>
            <a:off x="3841450" y="1114993"/>
            <a:ext cx="4589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47" name="Google Shape;47;p25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25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" type="subTitle"/>
          </p:nvPr>
        </p:nvSpPr>
        <p:spPr>
          <a:xfrm>
            <a:off x="2049900" y="1968404"/>
            <a:ext cx="2122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2" type="subTitle"/>
          </p:nvPr>
        </p:nvSpPr>
        <p:spPr>
          <a:xfrm>
            <a:off x="5969351" y="1968404"/>
            <a:ext cx="2122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3" type="subTitle"/>
          </p:nvPr>
        </p:nvSpPr>
        <p:spPr>
          <a:xfrm>
            <a:off x="2049900" y="3597080"/>
            <a:ext cx="2122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4" type="subTitle"/>
          </p:nvPr>
        </p:nvSpPr>
        <p:spPr>
          <a:xfrm>
            <a:off x="5969351" y="3597080"/>
            <a:ext cx="2122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5" type="subTitle"/>
          </p:nvPr>
        </p:nvSpPr>
        <p:spPr>
          <a:xfrm>
            <a:off x="2049900" y="1591925"/>
            <a:ext cx="2122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6" name="Google Shape;56;p26"/>
          <p:cNvSpPr txBox="1"/>
          <p:nvPr>
            <p:ph idx="6" type="subTitle"/>
          </p:nvPr>
        </p:nvSpPr>
        <p:spPr>
          <a:xfrm>
            <a:off x="5969351" y="1591925"/>
            <a:ext cx="2122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7" name="Google Shape;57;p26"/>
          <p:cNvSpPr txBox="1"/>
          <p:nvPr>
            <p:ph idx="7" type="subTitle"/>
          </p:nvPr>
        </p:nvSpPr>
        <p:spPr>
          <a:xfrm>
            <a:off x="2049900" y="3220601"/>
            <a:ext cx="2122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58" name="Google Shape;58;p26"/>
          <p:cNvSpPr txBox="1"/>
          <p:nvPr>
            <p:ph idx="8" type="subTitle"/>
          </p:nvPr>
        </p:nvSpPr>
        <p:spPr>
          <a:xfrm>
            <a:off x="5969351" y="3220601"/>
            <a:ext cx="2122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cxnSp>
        <p:nvCxnSpPr>
          <p:cNvPr id="59" name="Google Shape;59;p26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26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990650" y="826833"/>
            <a:ext cx="51627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63" name="Google Shape;63;p27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27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27"/>
          <p:cNvSpPr txBox="1"/>
          <p:nvPr>
            <p:ph idx="1" type="subTitle"/>
          </p:nvPr>
        </p:nvSpPr>
        <p:spPr>
          <a:xfrm>
            <a:off x="713225" y="279274"/>
            <a:ext cx="20304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2" type="subTitle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8"/>
          <p:cNvSpPr txBox="1"/>
          <p:nvPr>
            <p:ph type="title"/>
          </p:nvPr>
        </p:nvSpPr>
        <p:spPr>
          <a:xfrm>
            <a:off x="4387875" y="768150"/>
            <a:ext cx="40431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9" name="Google Shape;69;p28"/>
          <p:cNvSpPr txBox="1"/>
          <p:nvPr>
            <p:ph idx="1" type="subTitle"/>
          </p:nvPr>
        </p:nvSpPr>
        <p:spPr>
          <a:xfrm>
            <a:off x="4387875" y="1458300"/>
            <a:ext cx="4043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0" name="Google Shape;70;p28"/>
          <p:cNvSpPr txBox="1"/>
          <p:nvPr>
            <p:ph idx="2" type="title"/>
          </p:nvPr>
        </p:nvSpPr>
        <p:spPr>
          <a:xfrm>
            <a:off x="4387875" y="1988977"/>
            <a:ext cx="40431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1" name="Google Shape;71;p28"/>
          <p:cNvSpPr txBox="1"/>
          <p:nvPr>
            <p:ph idx="3" type="subTitle"/>
          </p:nvPr>
        </p:nvSpPr>
        <p:spPr>
          <a:xfrm>
            <a:off x="4387875" y="2679213"/>
            <a:ext cx="4043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2" name="Google Shape;72;p28"/>
          <p:cNvSpPr txBox="1"/>
          <p:nvPr>
            <p:ph idx="4" type="title"/>
          </p:nvPr>
        </p:nvSpPr>
        <p:spPr>
          <a:xfrm>
            <a:off x="4387875" y="3209851"/>
            <a:ext cx="40431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3" name="Google Shape;73;p28"/>
          <p:cNvSpPr txBox="1"/>
          <p:nvPr>
            <p:ph idx="5" type="subTitle"/>
          </p:nvPr>
        </p:nvSpPr>
        <p:spPr>
          <a:xfrm>
            <a:off x="4387875" y="3900150"/>
            <a:ext cx="4043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cxnSp>
        <p:nvCxnSpPr>
          <p:cNvPr id="74" name="Google Shape;74;p28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28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/>
          <p:nvPr>
            <p:ph type="title"/>
          </p:nvPr>
        </p:nvSpPr>
        <p:spPr>
          <a:xfrm>
            <a:off x="713225" y="2139150"/>
            <a:ext cx="25806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29"/>
          <p:cNvSpPr txBox="1"/>
          <p:nvPr>
            <p:ph idx="2" type="title"/>
          </p:nvPr>
        </p:nvSpPr>
        <p:spPr>
          <a:xfrm>
            <a:off x="1057375" y="946784"/>
            <a:ext cx="1458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9" name="Google Shape;79;p29"/>
          <p:cNvSpPr txBox="1"/>
          <p:nvPr>
            <p:ph idx="1" type="subTitle"/>
          </p:nvPr>
        </p:nvSpPr>
        <p:spPr>
          <a:xfrm>
            <a:off x="713225" y="3592973"/>
            <a:ext cx="2580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" name="Google Shape;80;p29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" name="Google Shape;81;p29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29"/>
          <p:cNvSpPr txBox="1"/>
          <p:nvPr>
            <p:ph idx="3" type="subTitle"/>
          </p:nvPr>
        </p:nvSpPr>
        <p:spPr>
          <a:xfrm>
            <a:off x="713225" y="279274"/>
            <a:ext cx="20304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4" type="subTitle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/>
          <p:nvPr>
            <p:ph type="title"/>
          </p:nvPr>
        </p:nvSpPr>
        <p:spPr>
          <a:xfrm>
            <a:off x="7131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86" name="Google Shape;86;p30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30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b="0" i="0" sz="3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b="0" i="0" sz="3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b="0" i="0" sz="3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b="0" i="0" sz="3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b="0" i="0" sz="3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b="0" i="0" sz="3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b="0" i="0" sz="3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b="0" i="0" sz="3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b="0" i="0" sz="3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7.png"/><Relationship Id="rId7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0.png"/><Relationship Id="rId7" Type="http://schemas.openxmlformats.org/officeDocument/2006/relationships/image" Target="../media/image3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31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"/>
          <p:cNvPicPr preferRelativeResize="0"/>
          <p:nvPr/>
        </p:nvPicPr>
        <p:blipFill rotWithShape="1">
          <a:blip r:embed="rId3">
            <a:alphaModFix/>
          </a:blip>
          <a:srcRect b="0" l="13932" r="10754" t="35408"/>
          <a:stretch/>
        </p:blipFill>
        <p:spPr>
          <a:xfrm>
            <a:off x="6089750" y="804250"/>
            <a:ext cx="2354700" cy="35349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1"/>
          <p:cNvSpPr txBox="1"/>
          <p:nvPr>
            <p:ph type="ctrTitle"/>
          </p:nvPr>
        </p:nvSpPr>
        <p:spPr>
          <a:xfrm>
            <a:off x="-139079" y="158622"/>
            <a:ext cx="6518613" cy="23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6000"/>
              <a:t>Premier Furniture</a:t>
            </a:r>
            <a:endParaRPr b="1" sz="6000"/>
          </a:p>
        </p:txBody>
      </p:sp>
      <p:sp>
        <p:nvSpPr>
          <p:cNvPr id="141" name="Google Shape;141;p1"/>
          <p:cNvSpPr txBox="1"/>
          <p:nvPr>
            <p:ph idx="1" type="subTitle"/>
          </p:nvPr>
        </p:nvSpPr>
        <p:spPr>
          <a:xfrm>
            <a:off x="384225" y="2599359"/>
            <a:ext cx="4898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Kholoud Nashaat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Marina Shaker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Maryam Mohamed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Nermeen Reda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Rawan Khouder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Toqa Mamdouh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Reham Moawad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Zaher Shaban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42" name="Google Shape;142;p1"/>
          <p:cNvGrpSpPr/>
          <p:nvPr/>
        </p:nvGrpSpPr>
        <p:grpSpPr>
          <a:xfrm>
            <a:off x="5405541" y="3066696"/>
            <a:ext cx="665449" cy="1298364"/>
            <a:chOff x="5247575" y="866675"/>
            <a:chExt cx="987900" cy="1927500"/>
          </a:xfrm>
        </p:grpSpPr>
        <p:cxnSp>
          <p:nvCxnSpPr>
            <p:cNvPr id="143" name="Google Shape;143;p1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4" name="Google Shape;144;p1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0" name="Google Shape;150;p1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1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1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3" name="Google Shape;153;p1"/>
          <p:cNvSpPr txBox="1"/>
          <p:nvPr>
            <p:ph idx="3" type="subTitle"/>
          </p:nvPr>
        </p:nvSpPr>
        <p:spPr>
          <a:xfrm>
            <a:off x="7251958" y="4659888"/>
            <a:ext cx="1836816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solidFill>
                  <a:srgbClr val="000000"/>
                </a:solidFill>
              </a:rPr>
              <a:t>17/10/2024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"/>
          <p:cNvSpPr txBox="1"/>
          <p:nvPr/>
        </p:nvSpPr>
        <p:spPr>
          <a:xfrm>
            <a:off x="374568" y="2135873"/>
            <a:ext cx="469161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1" i="0" lang="en-US" sz="1600" u="sng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Prepared by:</a:t>
            </a:r>
            <a:endParaRPr/>
          </a:p>
        </p:txBody>
      </p:sp>
      <p:sp>
        <p:nvSpPr>
          <p:cNvPr id="158" name="Google Shape;158;p1"/>
          <p:cNvSpPr txBox="1"/>
          <p:nvPr/>
        </p:nvSpPr>
        <p:spPr>
          <a:xfrm>
            <a:off x="374568" y="4013983"/>
            <a:ext cx="34691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1" i="0" lang="en-US" sz="1600" u="sng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Monitored by:</a:t>
            </a:r>
            <a:r>
              <a:rPr b="0" i="0" lang="en-US" sz="16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  Dr. Elwy Rady</a:t>
            </a:r>
            <a:endParaRPr b="1" i="0" sz="1600" u="sng" cap="none" strike="noStrike">
              <a:solidFill>
                <a:srgbClr val="645B4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 txBox="1"/>
          <p:nvPr>
            <p:ph idx="1" type="subTitle"/>
          </p:nvPr>
        </p:nvSpPr>
        <p:spPr>
          <a:xfrm>
            <a:off x="2491927" y="-214551"/>
            <a:ext cx="4160143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/>
              <a:t>1)Product Management</a:t>
            </a:r>
            <a:endParaRPr b="1" sz="2800"/>
          </a:p>
        </p:txBody>
      </p:sp>
      <p:pic>
        <p:nvPicPr>
          <p:cNvPr id="369" name="Google Shape;3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372" name="Google Shape;37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5659" y="550359"/>
            <a:ext cx="7352682" cy="404278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373" name="Google Shape;37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5658" y="550359"/>
            <a:ext cx="7352682" cy="404090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"/>
          <p:cNvSpPr txBox="1"/>
          <p:nvPr>
            <p:ph idx="1" type="subTitle"/>
          </p:nvPr>
        </p:nvSpPr>
        <p:spPr>
          <a:xfrm>
            <a:off x="2409525" y="-206296"/>
            <a:ext cx="4324947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/>
              <a:t>2)Inventory Tracking</a:t>
            </a:r>
            <a:endParaRPr b="1" sz="2800"/>
          </a:p>
        </p:txBody>
      </p:sp>
      <p:pic>
        <p:nvPicPr>
          <p:cNvPr id="379" name="Google Shape;3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5658" y="556240"/>
            <a:ext cx="7352682" cy="4029147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3" name="Google Shape;38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5658" y="4734400"/>
            <a:ext cx="7352685" cy="40018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2"/>
          <p:cNvSpPr txBox="1"/>
          <p:nvPr>
            <p:ph idx="1" type="subTitle"/>
          </p:nvPr>
        </p:nvSpPr>
        <p:spPr>
          <a:xfrm>
            <a:off x="3128475" y="-211610"/>
            <a:ext cx="2887047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/>
              <a:t>3)Replinshment</a:t>
            </a:r>
            <a:endParaRPr b="1" sz="2800"/>
          </a:p>
        </p:txBody>
      </p:sp>
      <p:pic>
        <p:nvPicPr>
          <p:cNvPr id="389" name="Google Shape;3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2463" y="632365"/>
            <a:ext cx="7349873" cy="4029147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"/>
          <p:cNvSpPr txBox="1"/>
          <p:nvPr>
            <p:ph idx="1" type="subTitle"/>
          </p:nvPr>
        </p:nvSpPr>
        <p:spPr>
          <a:xfrm>
            <a:off x="3128474" y="-211610"/>
            <a:ext cx="2887047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/>
              <a:t>4)Reporting</a:t>
            </a:r>
            <a:endParaRPr b="1" sz="2800"/>
          </a:p>
        </p:txBody>
      </p:sp>
      <p:pic>
        <p:nvPicPr>
          <p:cNvPr id="398" name="Google Shape;3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3265" y="556240"/>
            <a:ext cx="7337467" cy="4029147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2" name="Google Shape;40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7063" y="556240"/>
            <a:ext cx="7349872" cy="402914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5607" y="556240"/>
            <a:ext cx="7312783" cy="4029147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p14"/>
          <p:cNvSpPr txBox="1"/>
          <p:nvPr/>
        </p:nvSpPr>
        <p:spPr>
          <a:xfrm>
            <a:off x="2130779" y="-1648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645B4E"/>
                </a:solidFill>
                <a:latin typeface="Italiana"/>
                <a:ea typeface="Italiana"/>
                <a:cs typeface="Italiana"/>
                <a:sym typeface="Italiana"/>
              </a:rPr>
              <a:t>CRM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5606" y="555539"/>
            <a:ext cx="7312783" cy="401898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3" name="Google Shape;413;p14"/>
          <p:cNvSpPr txBox="1"/>
          <p:nvPr/>
        </p:nvSpPr>
        <p:spPr>
          <a:xfrm>
            <a:off x="862780" y="2513630"/>
            <a:ext cx="187133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Lack of customized and personalized products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4"/>
          <p:cNvSpPr txBox="1"/>
          <p:nvPr/>
        </p:nvSpPr>
        <p:spPr>
          <a:xfrm>
            <a:off x="5857829" y="2616418"/>
            <a:ext cx="21158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Limited furniture types and designs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4"/>
          <p:cNvSpPr/>
          <p:nvPr/>
        </p:nvSpPr>
        <p:spPr>
          <a:xfrm>
            <a:off x="5449186" y="2004237"/>
            <a:ext cx="271130" cy="724837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4"/>
          <p:cNvSpPr/>
          <p:nvPr/>
        </p:nvSpPr>
        <p:spPr>
          <a:xfrm rot="10426587">
            <a:off x="2729909" y="1991677"/>
            <a:ext cx="271130" cy="724837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4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5607" y="566406"/>
            <a:ext cx="7312783" cy="400881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5" name="Google Shape;425;p15"/>
          <p:cNvSpPr txBox="1"/>
          <p:nvPr/>
        </p:nvSpPr>
        <p:spPr>
          <a:xfrm>
            <a:off x="1961707" y="45761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1" i="0" lang="en-US" sz="28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2) Reporting</a:t>
            </a:r>
            <a:endParaRPr/>
          </a:p>
        </p:txBody>
      </p:sp>
      <p:pic>
        <p:nvPicPr>
          <p:cNvPr id="426" name="Google Shape;42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3215" y="566406"/>
            <a:ext cx="7257567" cy="400881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6"/>
          <p:cNvSpPr txBox="1"/>
          <p:nvPr/>
        </p:nvSpPr>
        <p:spPr>
          <a:xfrm>
            <a:off x="1961707" y="45761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645B4E"/>
                </a:solidFill>
                <a:latin typeface="Italiana"/>
                <a:ea typeface="Italiana"/>
                <a:cs typeface="Italiana"/>
                <a:sym typeface="Italiana"/>
              </a:rPr>
              <a:t>Sales module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083" y="558030"/>
            <a:ext cx="7315834" cy="402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083" y="568981"/>
            <a:ext cx="7315834" cy="402743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0691" y="566406"/>
            <a:ext cx="7302615" cy="400881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17"/>
          <p:cNvSpPr txBox="1"/>
          <p:nvPr/>
        </p:nvSpPr>
        <p:spPr>
          <a:xfrm>
            <a:off x="1961707" y="45761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1" i="0" lang="en-US" sz="28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2) Reporting</a:t>
            </a:r>
            <a:endParaRPr/>
          </a:p>
        </p:txBody>
      </p:sp>
      <p:pic>
        <p:nvPicPr>
          <p:cNvPr id="446" name="Google Shape;44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083" y="576676"/>
            <a:ext cx="7315834" cy="399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083" y="551250"/>
            <a:ext cx="7315834" cy="404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"/>
          <p:cNvSpPr/>
          <p:nvPr/>
        </p:nvSpPr>
        <p:spPr>
          <a:xfrm>
            <a:off x="146324" y="1393617"/>
            <a:ext cx="6492600" cy="1432333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8"/>
          <p:cNvSpPr/>
          <p:nvPr/>
        </p:nvSpPr>
        <p:spPr>
          <a:xfrm>
            <a:off x="1941549" y="2887249"/>
            <a:ext cx="6851573" cy="1541875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8"/>
          <p:cNvSpPr txBox="1"/>
          <p:nvPr>
            <p:ph idx="2" type="title"/>
          </p:nvPr>
        </p:nvSpPr>
        <p:spPr>
          <a:xfrm>
            <a:off x="1154807" y="1474088"/>
            <a:ext cx="4174315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400">
                <a:latin typeface="Gill Sans"/>
                <a:ea typeface="Gill Sans"/>
                <a:cs typeface="Gill Sans"/>
                <a:sym typeface="Gill Sans"/>
              </a:rPr>
              <a:t>Improved Sales Process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5" name="Google Shape;455;p18"/>
          <p:cNvSpPr txBox="1"/>
          <p:nvPr>
            <p:ph idx="3" type="title"/>
          </p:nvPr>
        </p:nvSpPr>
        <p:spPr>
          <a:xfrm>
            <a:off x="2868758" y="2916845"/>
            <a:ext cx="5201354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Streamlined Inventory Management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6" name="Google Shape;456;p18"/>
          <p:cNvSpPr txBox="1"/>
          <p:nvPr>
            <p:ph idx="1" type="subTitle"/>
          </p:nvPr>
        </p:nvSpPr>
        <p:spPr>
          <a:xfrm>
            <a:off x="2188818" y="3244389"/>
            <a:ext cx="6561234" cy="10103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/>
              <a:t>Real-Time Tracking </a:t>
            </a:r>
            <a:r>
              <a:rPr lang="en-US"/>
              <a:t>which is Odoo provides instant visibility into stock levels, enabling better inventory decisions.</a:t>
            </a:r>
            <a:endParaRPr/>
          </a:p>
          <a:p>
            <a:pPr indent="-171450" lvl="0" marL="171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/>
              <a:t>Reduced overstock and stock shortages.</a:t>
            </a:r>
            <a:endParaRPr/>
          </a:p>
          <a:p>
            <a:pPr indent="-171450" lvl="0" marL="171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/>
              <a:t>Automatic reordering </a:t>
            </a:r>
            <a:r>
              <a:rPr lang="en-US"/>
              <a:t>when stock is low.</a:t>
            </a:r>
            <a:endParaRPr/>
          </a:p>
          <a:p>
            <a:pPr indent="-171450" lvl="0" marL="171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/>
              <a:t>Clear overview </a:t>
            </a:r>
            <a:r>
              <a:rPr lang="en-US"/>
              <a:t>of incoming and outgoing stock movements.</a:t>
            </a:r>
            <a:endParaRPr/>
          </a:p>
        </p:txBody>
      </p:sp>
      <p:sp>
        <p:nvSpPr>
          <p:cNvPr id="457" name="Google Shape;457;p18"/>
          <p:cNvSpPr txBox="1"/>
          <p:nvPr>
            <p:ph idx="4" type="subTitle"/>
          </p:nvPr>
        </p:nvSpPr>
        <p:spPr>
          <a:xfrm>
            <a:off x="255718" y="1786413"/>
            <a:ext cx="6204097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 </a:t>
            </a:r>
            <a:r>
              <a:rPr b="1" lang="en-US"/>
              <a:t>Orders </a:t>
            </a:r>
            <a:r>
              <a:rPr lang="en-US"/>
              <a:t>are now processed faster, with </a:t>
            </a:r>
            <a:r>
              <a:rPr b="1" lang="en-US"/>
              <a:t>automatic tracking </a:t>
            </a:r>
            <a:r>
              <a:rPr lang="en-US"/>
              <a:t>of customer information and preferences.</a:t>
            </a:r>
            <a:endParaRPr/>
          </a:p>
          <a:p>
            <a:pPr indent="-171450" lvl="0" marL="171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/>
              <a:t>Improved customer satisfaction </a:t>
            </a:r>
            <a:r>
              <a:rPr lang="en-US"/>
              <a:t>due to quicker response times.</a:t>
            </a:r>
            <a:endParaRPr/>
          </a:p>
          <a:p>
            <a:pPr indent="-171450" lvl="0" marL="1714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/>
              <a:t>Easier sales forecasting </a:t>
            </a:r>
            <a:r>
              <a:rPr lang="en-US"/>
              <a:t>through Odoo’s analytics tools.</a:t>
            </a:r>
            <a:endParaRPr sz="1200"/>
          </a:p>
        </p:txBody>
      </p:sp>
      <p:grpSp>
        <p:nvGrpSpPr>
          <p:cNvPr id="458" name="Google Shape;458;p18"/>
          <p:cNvGrpSpPr/>
          <p:nvPr/>
        </p:nvGrpSpPr>
        <p:grpSpPr>
          <a:xfrm>
            <a:off x="7861460" y="1471818"/>
            <a:ext cx="572686" cy="1117372"/>
            <a:chOff x="5247575" y="866675"/>
            <a:chExt cx="987900" cy="1927500"/>
          </a:xfrm>
        </p:grpSpPr>
        <p:cxnSp>
          <p:nvCxnSpPr>
            <p:cNvPr id="459" name="Google Shape;459;p18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0" name="Google Shape;460;p18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6" name="Google Shape;466;p18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7" name="Google Shape;467;p18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8" name="Google Shape;468;p18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69" name="Google Shape;4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800"/>
              <a:t>Premier furniture after using Odoo</a:t>
            </a:r>
            <a:endParaRPr b="1" sz="2800">
              <a:solidFill>
                <a:schemeClr val="accent1"/>
              </a:solidFill>
            </a:endParaRPr>
          </a:p>
        </p:txBody>
      </p:sp>
      <p:sp>
        <p:nvSpPr>
          <p:cNvPr id="473" name="Google Shape;473;p18"/>
          <p:cNvSpPr txBox="1"/>
          <p:nvPr/>
        </p:nvSpPr>
        <p:spPr>
          <a:xfrm>
            <a:off x="1137684" y="481086"/>
            <a:ext cx="6698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645B4E"/>
                </a:solidFill>
                <a:latin typeface="Italiana"/>
                <a:ea typeface="Italiana"/>
                <a:cs typeface="Italiana"/>
                <a:sym typeface="Italiana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9"/>
          <p:cNvSpPr/>
          <p:nvPr/>
        </p:nvSpPr>
        <p:spPr>
          <a:xfrm>
            <a:off x="2275438" y="1323753"/>
            <a:ext cx="6612272" cy="1452383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9"/>
          <p:cNvSpPr/>
          <p:nvPr/>
        </p:nvSpPr>
        <p:spPr>
          <a:xfrm>
            <a:off x="139132" y="2858929"/>
            <a:ext cx="6492600" cy="1541875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800"/>
              <a:t>Premier furniture after using Odoo</a:t>
            </a:r>
            <a:endParaRPr b="1" sz="2800">
              <a:solidFill>
                <a:schemeClr val="accent1"/>
              </a:solidFill>
            </a:endParaRPr>
          </a:p>
        </p:txBody>
      </p:sp>
      <p:sp>
        <p:nvSpPr>
          <p:cNvPr id="481" name="Google Shape;481;p19"/>
          <p:cNvSpPr txBox="1"/>
          <p:nvPr>
            <p:ph idx="2" type="title"/>
          </p:nvPr>
        </p:nvSpPr>
        <p:spPr>
          <a:xfrm>
            <a:off x="2628417" y="1352617"/>
            <a:ext cx="606233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Enhanced customer relationship management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2" name="Google Shape;482;p19"/>
          <p:cNvSpPr txBox="1"/>
          <p:nvPr>
            <p:ph idx="3" type="title"/>
          </p:nvPr>
        </p:nvSpPr>
        <p:spPr>
          <a:xfrm>
            <a:off x="1029126" y="2956344"/>
            <a:ext cx="4851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400">
                <a:latin typeface="Gill Sans"/>
                <a:ea typeface="Gill Sans"/>
                <a:cs typeface="Gill Sans"/>
                <a:sym typeface="Gill Sans"/>
              </a:rPr>
              <a:t>Conclusion 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3" name="Google Shape;483;p19"/>
          <p:cNvSpPr txBox="1"/>
          <p:nvPr>
            <p:ph idx="1" type="subTitle"/>
          </p:nvPr>
        </p:nvSpPr>
        <p:spPr>
          <a:xfrm>
            <a:off x="489602" y="3307617"/>
            <a:ext cx="5791660" cy="10103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Odoo transformed Premier Furniture’s operations by </a:t>
            </a:r>
            <a:r>
              <a:rPr b="1" lang="en-US"/>
              <a:t>automating </a:t>
            </a:r>
            <a:r>
              <a:rPr lang="en-US"/>
              <a:t>and </a:t>
            </a:r>
            <a:r>
              <a:rPr b="1" lang="en-US"/>
              <a:t>optimizing their sales</a:t>
            </a:r>
            <a:r>
              <a:rPr lang="en-US"/>
              <a:t>, </a:t>
            </a:r>
            <a:r>
              <a:rPr b="1" lang="en-US"/>
              <a:t>inventory</a:t>
            </a:r>
            <a:r>
              <a:rPr lang="en-US"/>
              <a:t>, and </a:t>
            </a:r>
            <a:r>
              <a:rPr b="1" lang="en-US"/>
              <a:t>CRM processes </a:t>
            </a:r>
            <a:r>
              <a:rPr lang="en-US"/>
              <a:t>which is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/>
              <a:t>Increased efficiency</a:t>
            </a:r>
            <a:r>
              <a:rPr lang="en-US"/>
              <a:t>, </a:t>
            </a:r>
            <a:r>
              <a:rPr b="1" lang="en-US"/>
              <a:t>better customer experience</a:t>
            </a:r>
            <a:r>
              <a:rPr lang="en-US"/>
              <a:t>, and </a:t>
            </a:r>
            <a:r>
              <a:rPr b="1" lang="en-US"/>
              <a:t>more accurate inventory management</a:t>
            </a:r>
            <a:r>
              <a:rPr lang="en-US"/>
              <a:t>, all contributing to </a:t>
            </a:r>
            <a:r>
              <a:rPr b="1" lang="en-US"/>
              <a:t>business growth</a:t>
            </a:r>
            <a:r>
              <a:rPr lang="en-US"/>
              <a:t>.</a:t>
            </a:r>
            <a:endParaRPr/>
          </a:p>
        </p:txBody>
      </p:sp>
      <p:sp>
        <p:nvSpPr>
          <p:cNvPr id="484" name="Google Shape;484;p19"/>
          <p:cNvSpPr txBox="1"/>
          <p:nvPr>
            <p:ph idx="4" type="subTitle"/>
          </p:nvPr>
        </p:nvSpPr>
        <p:spPr>
          <a:xfrm>
            <a:off x="2857384" y="2043986"/>
            <a:ext cx="5604396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With Odoo’s CRM module, Premier Furniture now </a:t>
            </a:r>
            <a:r>
              <a:rPr b="1" lang="en-US"/>
              <a:t>captures leads</a:t>
            </a:r>
            <a:r>
              <a:rPr lang="en-US"/>
              <a:t>, </a:t>
            </a:r>
            <a:r>
              <a:rPr b="1" lang="en-US"/>
              <a:t>tracks communications</a:t>
            </a:r>
            <a:r>
              <a:rPr lang="en-US"/>
              <a:t>, and </a:t>
            </a:r>
            <a:r>
              <a:rPr b="1" lang="en-US"/>
              <a:t>nurtures relationships </a:t>
            </a:r>
            <a:r>
              <a:rPr lang="en-US"/>
              <a:t>with potential customers.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85" name="Google Shape;4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9"/>
          <p:cNvSpPr txBox="1"/>
          <p:nvPr/>
        </p:nvSpPr>
        <p:spPr>
          <a:xfrm>
            <a:off x="1137684" y="481086"/>
            <a:ext cx="6698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645B4E"/>
                </a:solidFill>
                <a:latin typeface="Italiana"/>
                <a:ea typeface="Italiana"/>
                <a:cs typeface="Italiana"/>
                <a:sym typeface="Italiana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937251" y="1460022"/>
            <a:ext cx="993729" cy="533597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937251" y="3646322"/>
            <a:ext cx="993729" cy="533597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944139" y="1460022"/>
            <a:ext cx="993729" cy="533597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4944139" y="2569347"/>
            <a:ext cx="993729" cy="533597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4944139" y="3646322"/>
            <a:ext cx="993729" cy="533597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 txBox="1"/>
          <p:nvPr>
            <p:ph type="title"/>
          </p:nvPr>
        </p:nvSpPr>
        <p:spPr>
          <a:xfrm>
            <a:off x="713225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/>
              <a:t>Table of contents</a:t>
            </a:r>
            <a:endParaRPr b="1"/>
          </a:p>
        </p:txBody>
      </p:sp>
      <p:sp>
        <p:nvSpPr>
          <p:cNvPr id="169" name="Google Shape;169;p2"/>
          <p:cNvSpPr txBox="1"/>
          <p:nvPr>
            <p:ph idx="5" type="title"/>
          </p:nvPr>
        </p:nvSpPr>
        <p:spPr>
          <a:xfrm>
            <a:off x="862081" y="1536372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800"/>
              <a:t>01</a:t>
            </a:r>
            <a:endParaRPr b="1" sz="2800"/>
          </a:p>
        </p:txBody>
      </p:sp>
      <p:sp>
        <p:nvSpPr>
          <p:cNvPr id="170" name="Google Shape;170;p2"/>
          <p:cNvSpPr txBox="1"/>
          <p:nvPr>
            <p:ph idx="6" type="title"/>
          </p:nvPr>
        </p:nvSpPr>
        <p:spPr>
          <a:xfrm>
            <a:off x="4868969" y="1536372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800"/>
              <a:t>02</a:t>
            </a:r>
            <a:endParaRPr b="1" sz="2800"/>
          </a:p>
        </p:txBody>
      </p:sp>
      <p:sp>
        <p:nvSpPr>
          <p:cNvPr id="171" name="Google Shape;171;p2"/>
          <p:cNvSpPr txBox="1"/>
          <p:nvPr>
            <p:ph idx="7" type="title"/>
          </p:nvPr>
        </p:nvSpPr>
        <p:spPr>
          <a:xfrm>
            <a:off x="937251" y="2645697"/>
            <a:ext cx="993729" cy="400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800"/>
              <a:t>03</a:t>
            </a:r>
            <a:endParaRPr b="1" sz="2800"/>
          </a:p>
        </p:txBody>
      </p:sp>
      <p:sp>
        <p:nvSpPr>
          <p:cNvPr id="172" name="Google Shape;172;p2"/>
          <p:cNvSpPr txBox="1"/>
          <p:nvPr>
            <p:ph idx="8" type="title"/>
          </p:nvPr>
        </p:nvSpPr>
        <p:spPr>
          <a:xfrm>
            <a:off x="4868969" y="2645697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800"/>
              <a:t>04</a:t>
            </a:r>
            <a:endParaRPr b="1" sz="2800"/>
          </a:p>
        </p:txBody>
      </p:sp>
      <p:sp>
        <p:nvSpPr>
          <p:cNvPr id="173" name="Google Shape;173;p2"/>
          <p:cNvSpPr txBox="1"/>
          <p:nvPr>
            <p:ph idx="9" type="subTitle"/>
          </p:nvPr>
        </p:nvSpPr>
        <p:spPr>
          <a:xfrm>
            <a:off x="1930981" y="1506751"/>
            <a:ext cx="2937986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000"/>
              <a:t>Store before Odoo</a:t>
            </a:r>
            <a:endParaRPr b="1" sz="2000"/>
          </a:p>
        </p:txBody>
      </p:sp>
      <p:sp>
        <p:nvSpPr>
          <p:cNvPr id="174" name="Google Shape;174;p2"/>
          <p:cNvSpPr txBox="1"/>
          <p:nvPr>
            <p:ph idx="13" type="subTitle"/>
          </p:nvPr>
        </p:nvSpPr>
        <p:spPr>
          <a:xfrm>
            <a:off x="5937867" y="1536372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000"/>
              <a:t>Project idea</a:t>
            </a:r>
            <a:endParaRPr b="1" sz="2000"/>
          </a:p>
        </p:txBody>
      </p:sp>
      <p:sp>
        <p:nvSpPr>
          <p:cNvPr id="175" name="Google Shape;175;p2"/>
          <p:cNvSpPr txBox="1"/>
          <p:nvPr>
            <p:ph idx="14" type="subTitle"/>
          </p:nvPr>
        </p:nvSpPr>
        <p:spPr>
          <a:xfrm>
            <a:off x="1930981" y="2645444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000"/>
              <a:t>Tools used</a:t>
            </a:r>
            <a:endParaRPr b="1" sz="2000"/>
          </a:p>
        </p:txBody>
      </p:sp>
      <p:sp>
        <p:nvSpPr>
          <p:cNvPr id="176" name="Google Shape;176;p2"/>
          <p:cNvSpPr txBox="1"/>
          <p:nvPr>
            <p:ph idx="15" type="subTitle"/>
          </p:nvPr>
        </p:nvSpPr>
        <p:spPr>
          <a:xfrm>
            <a:off x="5937869" y="2645444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000"/>
              <a:t>Business Process</a:t>
            </a:r>
            <a:endParaRPr b="1" sz="2000"/>
          </a:p>
        </p:txBody>
      </p:sp>
      <p:sp>
        <p:nvSpPr>
          <p:cNvPr id="177" name="Google Shape;177;p2"/>
          <p:cNvSpPr txBox="1"/>
          <p:nvPr>
            <p:ph idx="18" type="title"/>
          </p:nvPr>
        </p:nvSpPr>
        <p:spPr>
          <a:xfrm>
            <a:off x="862081" y="3722672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800"/>
              <a:t>05</a:t>
            </a:r>
            <a:endParaRPr b="1" sz="2800"/>
          </a:p>
        </p:txBody>
      </p:sp>
      <p:sp>
        <p:nvSpPr>
          <p:cNvPr id="178" name="Google Shape;178;p2"/>
          <p:cNvSpPr txBox="1"/>
          <p:nvPr>
            <p:ph idx="19" type="title"/>
          </p:nvPr>
        </p:nvSpPr>
        <p:spPr>
          <a:xfrm>
            <a:off x="4868969" y="3722672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800"/>
              <a:t>06</a:t>
            </a:r>
            <a:endParaRPr b="1" sz="2800"/>
          </a:p>
        </p:txBody>
      </p:sp>
      <p:sp>
        <p:nvSpPr>
          <p:cNvPr id="179" name="Google Shape;179;p2"/>
          <p:cNvSpPr txBox="1"/>
          <p:nvPr>
            <p:ph idx="20" type="subTitle"/>
          </p:nvPr>
        </p:nvSpPr>
        <p:spPr>
          <a:xfrm>
            <a:off x="1930981" y="3747544"/>
            <a:ext cx="2937986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000"/>
              <a:t>Implementation</a:t>
            </a:r>
            <a:endParaRPr b="1" sz="2000"/>
          </a:p>
        </p:txBody>
      </p:sp>
      <p:sp>
        <p:nvSpPr>
          <p:cNvPr id="180" name="Google Shape;180;p2"/>
          <p:cNvSpPr txBox="1"/>
          <p:nvPr>
            <p:ph idx="21" type="subTitle"/>
          </p:nvPr>
        </p:nvSpPr>
        <p:spPr>
          <a:xfrm>
            <a:off x="5982083" y="3722672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000"/>
              <a:t>Store after Odoo</a:t>
            </a:r>
            <a:endParaRPr/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/>
          <p:nvPr/>
        </p:nvSpPr>
        <p:spPr>
          <a:xfrm>
            <a:off x="937251" y="2578931"/>
            <a:ext cx="993729" cy="533597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0"/>
          <p:cNvSpPr txBox="1"/>
          <p:nvPr>
            <p:ph type="title"/>
          </p:nvPr>
        </p:nvSpPr>
        <p:spPr>
          <a:xfrm>
            <a:off x="728716" y="1552084"/>
            <a:ext cx="44184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5400"/>
              <a:t>THANK YOU!</a:t>
            </a:r>
            <a:endParaRPr b="1" sz="5400"/>
          </a:p>
        </p:txBody>
      </p:sp>
      <p:sp>
        <p:nvSpPr>
          <p:cNvPr id="494" name="Google Shape;494;p20"/>
          <p:cNvSpPr txBox="1"/>
          <p:nvPr>
            <p:ph idx="1" type="subTitle"/>
          </p:nvPr>
        </p:nvSpPr>
        <p:spPr>
          <a:xfrm>
            <a:off x="713225" y="2521038"/>
            <a:ext cx="44184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/>
              <a:t>Any questions?</a:t>
            </a:r>
            <a:endParaRPr b="1" sz="2800"/>
          </a:p>
        </p:txBody>
      </p:sp>
      <p:grpSp>
        <p:nvGrpSpPr>
          <p:cNvPr id="495" name="Google Shape;495;p20"/>
          <p:cNvGrpSpPr/>
          <p:nvPr/>
        </p:nvGrpSpPr>
        <p:grpSpPr>
          <a:xfrm rot="-5400000">
            <a:off x="7578960" y="386323"/>
            <a:ext cx="572686" cy="1117372"/>
            <a:chOff x="5247575" y="866675"/>
            <a:chExt cx="987900" cy="1927500"/>
          </a:xfrm>
        </p:grpSpPr>
        <p:cxnSp>
          <p:nvCxnSpPr>
            <p:cNvPr id="496" name="Google Shape;496;p20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7" name="Google Shape;497;p20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3" name="Google Shape;503;p20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20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20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6" name="Google Shape;506;p20"/>
          <p:cNvSpPr/>
          <p:nvPr/>
        </p:nvSpPr>
        <p:spPr>
          <a:xfrm>
            <a:off x="5708225" y="939150"/>
            <a:ext cx="1598400" cy="32652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20"/>
          <p:cNvPicPr preferRelativeResize="0"/>
          <p:nvPr/>
        </p:nvPicPr>
        <p:blipFill rotWithShape="1">
          <a:blip r:embed="rId3">
            <a:alphaModFix/>
          </a:blip>
          <a:srcRect b="0" l="26339" r="26339" t="0"/>
          <a:stretch/>
        </p:blipFill>
        <p:spPr>
          <a:xfrm>
            <a:off x="5762975" y="998625"/>
            <a:ext cx="1488900" cy="3146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"/>
          <p:cNvSpPr txBox="1"/>
          <p:nvPr>
            <p:ph type="title"/>
          </p:nvPr>
        </p:nvSpPr>
        <p:spPr>
          <a:xfrm>
            <a:off x="2575355" y="432331"/>
            <a:ext cx="4039867" cy="6500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2800"/>
              <a:t>Shop before using Odoo </a:t>
            </a:r>
            <a:endParaRPr b="1" sz="2800"/>
          </a:p>
        </p:txBody>
      </p:sp>
      <p:sp>
        <p:nvSpPr>
          <p:cNvPr id="190" name="Google Shape;190;p3"/>
          <p:cNvSpPr txBox="1"/>
          <p:nvPr>
            <p:ph idx="1" type="subTitle"/>
          </p:nvPr>
        </p:nvSpPr>
        <p:spPr>
          <a:xfrm>
            <a:off x="384225" y="1023261"/>
            <a:ext cx="2029976" cy="522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1. Manual Processes</a:t>
            </a:r>
            <a:r>
              <a:rPr lang="en-US"/>
              <a:t>: </a:t>
            </a: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6678156" y="1022932"/>
            <a:ext cx="1598400" cy="32652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"/>
          <p:cNvPicPr preferRelativeResize="0"/>
          <p:nvPr/>
        </p:nvPicPr>
        <p:blipFill rotWithShape="1">
          <a:blip r:embed="rId3">
            <a:alphaModFix/>
          </a:blip>
          <a:srcRect b="0" l="36525" r="31902" t="0"/>
          <a:stretch/>
        </p:blipFill>
        <p:spPr>
          <a:xfrm>
            <a:off x="6732906" y="1082407"/>
            <a:ext cx="1488900" cy="3146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 txBox="1"/>
          <p:nvPr/>
        </p:nvSpPr>
        <p:spPr>
          <a:xfrm>
            <a:off x="1213564" y="1928232"/>
            <a:ext cx="45720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1" i="0" lang="en-US" sz="1400" u="sng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Sales</a:t>
            </a:r>
            <a:r>
              <a:rPr b="1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: </a:t>
            </a: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No clear tracking of orders, difficulty in following up with clients.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1" i="0" lang="en-US" sz="1400" u="sng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Inventory</a:t>
            </a:r>
            <a:r>
              <a:rPr b="1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: </a:t>
            </a: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Manual stock tracking, leading to overstock or stock shortages.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1" i="0" lang="en-US" sz="1400" u="sng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CRM</a:t>
            </a:r>
            <a:r>
              <a:rPr b="1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: </a:t>
            </a: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Lack of customer management, no organized follow-up, and missed opportunities for sales.</a:t>
            </a:r>
            <a:endParaRPr/>
          </a:p>
        </p:txBody>
      </p:sp>
      <p:sp>
        <p:nvSpPr>
          <p:cNvPr id="197" name="Google Shape;197;p3"/>
          <p:cNvSpPr txBox="1"/>
          <p:nvPr/>
        </p:nvSpPr>
        <p:spPr>
          <a:xfrm>
            <a:off x="771536" y="1406225"/>
            <a:ext cx="58112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Premier Furniture used paper records or simple spreadsheets to track sales, inventory, and customer information.</a:t>
            </a:r>
            <a:endParaRPr/>
          </a:p>
        </p:txBody>
      </p:sp>
      <p:sp>
        <p:nvSpPr>
          <p:cNvPr id="198" name="Google Shape;198;p3"/>
          <p:cNvSpPr txBox="1"/>
          <p:nvPr/>
        </p:nvSpPr>
        <p:spPr>
          <a:xfrm>
            <a:off x="389541" y="3371177"/>
            <a:ext cx="21228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1" i="0" lang="en-US" sz="16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2.Challenges</a:t>
            </a:r>
            <a:r>
              <a:rPr b="0" i="0" lang="en-US" sz="16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:</a:t>
            </a:r>
            <a:endParaRPr/>
          </a:p>
        </p:txBody>
      </p:sp>
      <p:sp>
        <p:nvSpPr>
          <p:cNvPr id="199" name="Google Shape;199;p3"/>
          <p:cNvSpPr txBox="1"/>
          <p:nvPr/>
        </p:nvSpPr>
        <p:spPr>
          <a:xfrm>
            <a:off x="1213564" y="3767681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Delays in fulfilling customer orders.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Inaccurate stock counts.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Inefficient communication with customers.</a:t>
            </a:r>
            <a:endParaRPr/>
          </a:p>
        </p:txBody>
      </p:sp>
      <p:sp>
        <p:nvSpPr>
          <p:cNvPr id="200" name="Google Shape;200;p3"/>
          <p:cNvSpPr txBox="1"/>
          <p:nvPr/>
        </p:nvSpPr>
        <p:spPr>
          <a:xfrm>
            <a:off x="1929809" y="470747"/>
            <a:ext cx="8080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645B4E"/>
                </a:solidFill>
                <a:latin typeface="Italiana"/>
                <a:ea typeface="Italiana"/>
                <a:cs typeface="Italiana"/>
                <a:sym typeface="Italiana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4"/>
          <p:cNvGrpSpPr/>
          <p:nvPr/>
        </p:nvGrpSpPr>
        <p:grpSpPr>
          <a:xfrm>
            <a:off x="2825273" y="804250"/>
            <a:ext cx="381027" cy="1207504"/>
            <a:chOff x="5247575" y="866675"/>
            <a:chExt cx="987900" cy="1927500"/>
          </a:xfrm>
        </p:grpSpPr>
        <p:cxnSp>
          <p:nvCxnSpPr>
            <p:cNvPr id="206" name="Google Shape;206;p4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7" name="Google Shape;207;p4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4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4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4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6" name="Google Shape;216;p4"/>
          <p:cNvSpPr txBox="1"/>
          <p:nvPr>
            <p:ph type="title"/>
          </p:nvPr>
        </p:nvSpPr>
        <p:spPr>
          <a:xfrm>
            <a:off x="3841450" y="535781"/>
            <a:ext cx="4589400" cy="7358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800"/>
              <a:t>Project idea </a:t>
            </a:r>
            <a:endParaRPr b="1" sz="2800"/>
          </a:p>
        </p:txBody>
      </p:sp>
      <p:sp>
        <p:nvSpPr>
          <p:cNvPr id="217" name="Google Shape;217;p4"/>
          <p:cNvSpPr txBox="1"/>
          <p:nvPr>
            <p:ph idx="1" type="body"/>
          </p:nvPr>
        </p:nvSpPr>
        <p:spPr>
          <a:xfrm>
            <a:off x="3841450" y="1871330"/>
            <a:ext cx="4589400" cy="2150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Sales Module</a:t>
            </a:r>
            <a:r>
              <a:rPr lang="en-US">
                <a:solidFill>
                  <a:schemeClr val="dk1"/>
                </a:solidFill>
              </a:rPr>
              <a:t>: Automate order processing, invoice creation, and payment tracking.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Inventory Module</a:t>
            </a:r>
            <a:r>
              <a:rPr lang="en-US">
                <a:solidFill>
                  <a:schemeClr val="dk1"/>
                </a:solidFill>
              </a:rPr>
              <a:t>: Enable real-time inventory management, tracking stock levels, and triggering automatic reorder points.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CRM Module</a:t>
            </a:r>
            <a:r>
              <a:rPr lang="en-US">
                <a:solidFill>
                  <a:schemeClr val="dk1"/>
                </a:solidFill>
              </a:rPr>
              <a:t>: Build better relationships by capturing leads, tracking communication, and offering personalized services to clients.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4"/>
          <p:cNvPicPr preferRelativeResize="0"/>
          <p:nvPr/>
        </p:nvPicPr>
        <p:blipFill rotWithShape="1">
          <a:blip r:embed="rId3">
            <a:alphaModFix/>
          </a:blip>
          <a:srcRect b="2060" l="17524" r="17523" t="42231"/>
          <a:stretch/>
        </p:blipFill>
        <p:spPr>
          <a:xfrm>
            <a:off x="851600" y="804250"/>
            <a:ext cx="2354700" cy="35349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"/>
          <p:cNvSpPr txBox="1"/>
          <p:nvPr/>
        </p:nvSpPr>
        <p:spPr>
          <a:xfrm>
            <a:off x="3732026" y="1464021"/>
            <a:ext cx="51479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Implement Odoo’s Sales, Inventory, and CRM modules to improve efficiency and streamline operations.</a:t>
            </a:r>
            <a:endParaRPr/>
          </a:p>
        </p:txBody>
      </p:sp>
      <p:sp>
        <p:nvSpPr>
          <p:cNvPr id="223" name="Google Shape;223;p4"/>
          <p:cNvSpPr txBox="1"/>
          <p:nvPr/>
        </p:nvSpPr>
        <p:spPr>
          <a:xfrm>
            <a:off x="4316818" y="535781"/>
            <a:ext cx="7297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645B4E"/>
                </a:solidFill>
                <a:latin typeface="Italiana"/>
                <a:ea typeface="Italiana"/>
                <a:cs typeface="Italiana"/>
                <a:sym typeface="Italiana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"/>
          <p:cNvSpPr/>
          <p:nvPr/>
        </p:nvSpPr>
        <p:spPr>
          <a:xfrm>
            <a:off x="830250" y="1686432"/>
            <a:ext cx="1068900" cy="6102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830250" y="3315145"/>
            <a:ext cx="1068900" cy="6102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4765175" y="1686432"/>
            <a:ext cx="1068900" cy="6102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4765175" y="3315145"/>
            <a:ext cx="1068900" cy="6102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"/>
          <p:cNvSpPr txBox="1"/>
          <p:nvPr>
            <p:ph type="title"/>
          </p:nvPr>
        </p:nvSpPr>
        <p:spPr>
          <a:xfrm>
            <a:off x="720011" y="55889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/>
              <a:t>Tools used</a:t>
            </a:r>
            <a:endParaRPr b="1"/>
          </a:p>
        </p:txBody>
      </p:sp>
      <p:sp>
        <p:nvSpPr>
          <p:cNvPr id="233" name="Google Shape;233;p5"/>
          <p:cNvSpPr txBox="1"/>
          <p:nvPr>
            <p:ph idx="3" type="subTitle"/>
          </p:nvPr>
        </p:nvSpPr>
        <p:spPr>
          <a:xfrm>
            <a:off x="2088270" y="3592389"/>
            <a:ext cx="2122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-Vary as needed.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-Client devices, Servers, Storages ….etc.</a:t>
            </a:r>
            <a:br>
              <a:rPr lang="en-US" sz="1200"/>
            </a:br>
            <a:endParaRPr sz="1200"/>
          </a:p>
        </p:txBody>
      </p:sp>
      <p:sp>
        <p:nvSpPr>
          <p:cNvPr id="234" name="Google Shape;234;p5"/>
          <p:cNvSpPr txBox="1"/>
          <p:nvPr>
            <p:ph idx="1" type="subTitle"/>
          </p:nvPr>
        </p:nvSpPr>
        <p:spPr>
          <a:xfrm>
            <a:off x="2088270" y="1968404"/>
            <a:ext cx="2122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It offers a wide range of integrated modules covering essential areas.</a:t>
            </a:r>
            <a:endParaRPr sz="1200"/>
          </a:p>
        </p:txBody>
      </p:sp>
      <p:sp>
        <p:nvSpPr>
          <p:cNvPr id="235" name="Google Shape;235;p5"/>
          <p:cNvSpPr txBox="1"/>
          <p:nvPr>
            <p:ph idx="2" type="subTitle"/>
          </p:nvPr>
        </p:nvSpPr>
        <p:spPr>
          <a:xfrm>
            <a:off x="5969351" y="1968404"/>
            <a:ext cx="2122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A suitable operating system for the servers</a:t>
            </a:r>
            <a:endParaRPr sz="1200"/>
          </a:p>
        </p:txBody>
      </p:sp>
      <p:sp>
        <p:nvSpPr>
          <p:cNvPr id="236" name="Google Shape;236;p5"/>
          <p:cNvSpPr txBox="1"/>
          <p:nvPr>
            <p:ph idx="4" type="subTitle"/>
          </p:nvPr>
        </p:nvSpPr>
        <p:spPr>
          <a:xfrm>
            <a:off x="5969351" y="3597080"/>
            <a:ext cx="2122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Secured network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and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Sufficient bandwidth</a:t>
            </a:r>
            <a:endParaRPr sz="1200"/>
          </a:p>
        </p:txBody>
      </p:sp>
      <p:sp>
        <p:nvSpPr>
          <p:cNvPr id="237" name="Google Shape;237;p5"/>
          <p:cNvSpPr txBox="1"/>
          <p:nvPr>
            <p:ph idx="5" type="subTitle"/>
          </p:nvPr>
        </p:nvSpPr>
        <p:spPr>
          <a:xfrm>
            <a:off x="2009662" y="1591904"/>
            <a:ext cx="2452519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/>
              <a:t>Odoo ERP system</a:t>
            </a:r>
            <a:endParaRPr b="1"/>
          </a:p>
        </p:txBody>
      </p:sp>
      <p:sp>
        <p:nvSpPr>
          <p:cNvPr id="238" name="Google Shape;238;p5"/>
          <p:cNvSpPr txBox="1"/>
          <p:nvPr>
            <p:ph idx="6" type="subTitle"/>
          </p:nvPr>
        </p:nvSpPr>
        <p:spPr>
          <a:xfrm>
            <a:off x="5969351" y="1596388"/>
            <a:ext cx="2122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400"/>
              <a:t>Software</a:t>
            </a:r>
            <a:endParaRPr b="1" sz="2400"/>
          </a:p>
        </p:txBody>
      </p:sp>
      <p:sp>
        <p:nvSpPr>
          <p:cNvPr id="239" name="Google Shape;239;p5"/>
          <p:cNvSpPr txBox="1"/>
          <p:nvPr>
            <p:ph idx="7" type="subTitle"/>
          </p:nvPr>
        </p:nvSpPr>
        <p:spPr>
          <a:xfrm>
            <a:off x="2049900" y="3220601"/>
            <a:ext cx="2122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/>
              <a:t>Hardware</a:t>
            </a:r>
            <a:endParaRPr b="1"/>
          </a:p>
        </p:txBody>
      </p:sp>
      <p:sp>
        <p:nvSpPr>
          <p:cNvPr id="240" name="Google Shape;240;p5"/>
          <p:cNvSpPr txBox="1"/>
          <p:nvPr>
            <p:ph idx="8" type="subTitle"/>
          </p:nvPr>
        </p:nvSpPr>
        <p:spPr>
          <a:xfrm>
            <a:off x="5969351" y="3220601"/>
            <a:ext cx="2122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Network</a:t>
            </a:r>
            <a:endParaRPr b="1"/>
          </a:p>
        </p:txBody>
      </p:sp>
      <p:grpSp>
        <p:nvGrpSpPr>
          <p:cNvPr id="241" name="Google Shape;241;p5"/>
          <p:cNvGrpSpPr/>
          <p:nvPr/>
        </p:nvGrpSpPr>
        <p:grpSpPr>
          <a:xfrm rot="-5400000">
            <a:off x="7578960" y="386323"/>
            <a:ext cx="572686" cy="1117372"/>
            <a:chOff x="5247575" y="866675"/>
            <a:chExt cx="987900" cy="1927500"/>
          </a:xfrm>
        </p:grpSpPr>
        <p:cxnSp>
          <p:nvCxnSpPr>
            <p:cNvPr id="242" name="Google Shape;242;p5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3" name="Google Shape;243;p5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9" name="Google Shape;249;p5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5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5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2" name="Google Shape;252;p5"/>
          <p:cNvGrpSpPr/>
          <p:nvPr/>
        </p:nvGrpSpPr>
        <p:grpSpPr>
          <a:xfrm>
            <a:off x="5111374" y="3432137"/>
            <a:ext cx="376502" cy="376215"/>
            <a:chOff x="5457438" y="3929800"/>
            <a:chExt cx="458925" cy="458575"/>
          </a:xfrm>
        </p:grpSpPr>
        <p:sp>
          <p:nvSpPr>
            <p:cNvPr id="253" name="Google Shape;253;p5"/>
            <p:cNvSpPr/>
            <p:nvPr/>
          </p:nvSpPr>
          <p:spPr>
            <a:xfrm>
              <a:off x="5611488" y="3929800"/>
              <a:ext cx="304875" cy="162950"/>
            </a:xfrm>
            <a:custGeom>
              <a:rect b="b" l="l" r="r" t="t"/>
              <a:pathLst>
                <a:path extrusionOk="0" h="6518" w="12195">
                  <a:moveTo>
                    <a:pt x="370" y="1"/>
                  </a:moveTo>
                  <a:cubicBezTo>
                    <a:pt x="171" y="1"/>
                    <a:pt x="0" y="157"/>
                    <a:pt x="0" y="356"/>
                  </a:cubicBezTo>
                  <a:lnTo>
                    <a:pt x="0" y="4156"/>
                  </a:lnTo>
                  <a:cubicBezTo>
                    <a:pt x="0" y="4355"/>
                    <a:pt x="171" y="4511"/>
                    <a:pt x="370" y="4511"/>
                  </a:cubicBezTo>
                  <a:cubicBezTo>
                    <a:pt x="569" y="4511"/>
                    <a:pt x="725" y="4355"/>
                    <a:pt x="725" y="4156"/>
                  </a:cubicBezTo>
                  <a:lnTo>
                    <a:pt x="725" y="712"/>
                  </a:lnTo>
                  <a:lnTo>
                    <a:pt x="11469" y="712"/>
                  </a:lnTo>
                  <a:lnTo>
                    <a:pt x="11469" y="6162"/>
                  </a:lnTo>
                  <a:cubicBezTo>
                    <a:pt x="11469" y="6361"/>
                    <a:pt x="11625" y="6518"/>
                    <a:pt x="11825" y="6518"/>
                  </a:cubicBezTo>
                  <a:cubicBezTo>
                    <a:pt x="12024" y="6518"/>
                    <a:pt x="12195" y="6361"/>
                    <a:pt x="12195" y="6162"/>
                  </a:cubicBezTo>
                  <a:lnTo>
                    <a:pt x="12195" y="356"/>
                  </a:lnTo>
                  <a:cubicBezTo>
                    <a:pt x="12195" y="157"/>
                    <a:pt x="12024" y="1"/>
                    <a:pt x="11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898213" y="4114075"/>
              <a:ext cx="18150" cy="17825"/>
            </a:xfrm>
            <a:custGeom>
              <a:rect b="b" l="l" r="r" t="t"/>
              <a:pathLst>
                <a:path extrusionOk="0" h="713" w="726">
                  <a:moveTo>
                    <a:pt x="356" y="1"/>
                  </a:moveTo>
                  <a:cubicBezTo>
                    <a:pt x="270" y="1"/>
                    <a:pt x="171" y="29"/>
                    <a:pt x="114" y="100"/>
                  </a:cubicBezTo>
                  <a:cubicBezTo>
                    <a:pt x="43" y="171"/>
                    <a:pt x="0" y="257"/>
                    <a:pt x="0" y="356"/>
                  </a:cubicBezTo>
                  <a:cubicBezTo>
                    <a:pt x="0" y="456"/>
                    <a:pt x="43" y="541"/>
                    <a:pt x="114" y="612"/>
                  </a:cubicBezTo>
                  <a:cubicBezTo>
                    <a:pt x="171" y="669"/>
                    <a:pt x="270" y="712"/>
                    <a:pt x="356" y="712"/>
                  </a:cubicBezTo>
                  <a:cubicBezTo>
                    <a:pt x="456" y="712"/>
                    <a:pt x="555" y="669"/>
                    <a:pt x="612" y="612"/>
                  </a:cubicBezTo>
                  <a:cubicBezTo>
                    <a:pt x="684" y="541"/>
                    <a:pt x="726" y="456"/>
                    <a:pt x="726" y="356"/>
                  </a:cubicBezTo>
                  <a:cubicBezTo>
                    <a:pt x="726" y="257"/>
                    <a:pt x="684" y="171"/>
                    <a:pt x="612" y="100"/>
                  </a:cubicBezTo>
                  <a:cubicBezTo>
                    <a:pt x="555" y="29"/>
                    <a:pt x="456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457438" y="4055375"/>
              <a:ext cx="458925" cy="333000"/>
            </a:xfrm>
            <a:custGeom>
              <a:rect b="b" l="l" r="r" t="t"/>
              <a:pathLst>
                <a:path extrusionOk="0" h="13320" w="18357">
                  <a:moveTo>
                    <a:pt x="1836" y="8766"/>
                  </a:moveTo>
                  <a:cubicBezTo>
                    <a:pt x="2334" y="8766"/>
                    <a:pt x="2776" y="9094"/>
                    <a:pt x="2903" y="9563"/>
                  </a:cubicBezTo>
                  <a:cubicBezTo>
                    <a:pt x="2946" y="9691"/>
                    <a:pt x="3045" y="9790"/>
                    <a:pt x="3174" y="9819"/>
                  </a:cubicBezTo>
                  <a:cubicBezTo>
                    <a:pt x="3200" y="9825"/>
                    <a:pt x="3226" y="9827"/>
                    <a:pt x="3252" y="9827"/>
                  </a:cubicBezTo>
                  <a:cubicBezTo>
                    <a:pt x="3353" y="9827"/>
                    <a:pt x="3448" y="9785"/>
                    <a:pt x="3516" y="9705"/>
                  </a:cubicBezTo>
                  <a:cubicBezTo>
                    <a:pt x="3671" y="9534"/>
                    <a:pt x="3886" y="9449"/>
                    <a:pt x="4098" y="9449"/>
                  </a:cubicBezTo>
                  <a:cubicBezTo>
                    <a:pt x="4525" y="9449"/>
                    <a:pt x="4882" y="9790"/>
                    <a:pt x="4882" y="10217"/>
                  </a:cubicBezTo>
                  <a:cubicBezTo>
                    <a:pt x="4882" y="10388"/>
                    <a:pt x="4825" y="10545"/>
                    <a:pt x="4724" y="10673"/>
                  </a:cubicBezTo>
                  <a:lnTo>
                    <a:pt x="1053" y="10673"/>
                  </a:lnTo>
                  <a:cubicBezTo>
                    <a:pt x="840" y="10460"/>
                    <a:pt x="726" y="10189"/>
                    <a:pt x="726" y="9876"/>
                  </a:cubicBezTo>
                  <a:cubicBezTo>
                    <a:pt x="726" y="9264"/>
                    <a:pt x="1224" y="8766"/>
                    <a:pt x="1836" y="8766"/>
                  </a:cubicBezTo>
                  <a:close/>
                  <a:moveTo>
                    <a:pt x="5166" y="727"/>
                  </a:moveTo>
                  <a:cubicBezTo>
                    <a:pt x="7614" y="727"/>
                    <a:pt x="9606" y="2719"/>
                    <a:pt x="9606" y="5166"/>
                  </a:cubicBezTo>
                  <a:cubicBezTo>
                    <a:pt x="9606" y="6191"/>
                    <a:pt x="9250" y="7200"/>
                    <a:pt x="8595" y="7997"/>
                  </a:cubicBezTo>
                  <a:cubicBezTo>
                    <a:pt x="8581" y="7997"/>
                    <a:pt x="8567" y="8012"/>
                    <a:pt x="8567" y="8026"/>
                  </a:cubicBezTo>
                  <a:lnTo>
                    <a:pt x="5166" y="12380"/>
                  </a:lnTo>
                  <a:lnTo>
                    <a:pt x="4383" y="11384"/>
                  </a:lnTo>
                  <a:lnTo>
                    <a:pt x="4895" y="11384"/>
                  </a:lnTo>
                  <a:cubicBezTo>
                    <a:pt x="4981" y="11384"/>
                    <a:pt x="5081" y="11356"/>
                    <a:pt x="5138" y="11285"/>
                  </a:cubicBezTo>
                  <a:cubicBezTo>
                    <a:pt x="5436" y="11000"/>
                    <a:pt x="5593" y="10630"/>
                    <a:pt x="5593" y="10217"/>
                  </a:cubicBezTo>
                  <a:cubicBezTo>
                    <a:pt x="5593" y="9407"/>
                    <a:pt x="4924" y="8724"/>
                    <a:pt x="4098" y="8724"/>
                  </a:cubicBezTo>
                  <a:cubicBezTo>
                    <a:pt x="3842" y="8724"/>
                    <a:pt x="3601" y="8794"/>
                    <a:pt x="3387" y="8908"/>
                  </a:cubicBezTo>
                  <a:cubicBezTo>
                    <a:pt x="3060" y="8382"/>
                    <a:pt x="2476" y="8054"/>
                    <a:pt x="1836" y="8054"/>
                  </a:cubicBezTo>
                  <a:lnTo>
                    <a:pt x="1779" y="8054"/>
                  </a:lnTo>
                  <a:lnTo>
                    <a:pt x="1736" y="7984"/>
                  </a:lnTo>
                  <a:cubicBezTo>
                    <a:pt x="1723" y="7984"/>
                    <a:pt x="1723" y="7969"/>
                    <a:pt x="1723" y="7969"/>
                  </a:cubicBezTo>
                  <a:cubicBezTo>
                    <a:pt x="1082" y="7172"/>
                    <a:pt x="726" y="6176"/>
                    <a:pt x="726" y="5166"/>
                  </a:cubicBezTo>
                  <a:cubicBezTo>
                    <a:pt x="726" y="2719"/>
                    <a:pt x="2719" y="727"/>
                    <a:pt x="5166" y="727"/>
                  </a:cubicBezTo>
                  <a:close/>
                  <a:moveTo>
                    <a:pt x="5166" y="0"/>
                  </a:moveTo>
                  <a:cubicBezTo>
                    <a:pt x="2320" y="0"/>
                    <a:pt x="0" y="2320"/>
                    <a:pt x="0" y="5166"/>
                  </a:cubicBezTo>
                  <a:cubicBezTo>
                    <a:pt x="0" y="6276"/>
                    <a:pt x="370" y="7358"/>
                    <a:pt x="1025" y="8240"/>
                  </a:cubicBezTo>
                  <a:cubicBezTo>
                    <a:pt x="413" y="8538"/>
                    <a:pt x="0" y="9164"/>
                    <a:pt x="0" y="9876"/>
                  </a:cubicBezTo>
                  <a:cubicBezTo>
                    <a:pt x="0" y="10445"/>
                    <a:pt x="256" y="10957"/>
                    <a:pt x="683" y="11313"/>
                  </a:cubicBezTo>
                  <a:cubicBezTo>
                    <a:pt x="755" y="11356"/>
                    <a:pt x="826" y="11384"/>
                    <a:pt x="911" y="11384"/>
                  </a:cubicBezTo>
                  <a:lnTo>
                    <a:pt x="3487" y="11384"/>
                  </a:lnTo>
                  <a:lnTo>
                    <a:pt x="4426" y="12608"/>
                  </a:lnTo>
                  <a:lnTo>
                    <a:pt x="1779" y="12608"/>
                  </a:lnTo>
                  <a:cubicBezTo>
                    <a:pt x="1580" y="12608"/>
                    <a:pt x="1423" y="12765"/>
                    <a:pt x="1423" y="12964"/>
                  </a:cubicBezTo>
                  <a:cubicBezTo>
                    <a:pt x="1423" y="13163"/>
                    <a:pt x="1580" y="13319"/>
                    <a:pt x="1779" y="13319"/>
                  </a:cubicBezTo>
                  <a:lnTo>
                    <a:pt x="17987" y="13319"/>
                  </a:lnTo>
                  <a:cubicBezTo>
                    <a:pt x="18186" y="13319"/>
                    <a:pt x="18357" y="13163"/>
                    <a:pt x="18357" y="12964"/>
                  </a:cubicBezTo>
                  <a:lnTo>
                    <a:pt x="18357" y="4155"/>
                  </a:lnTo>
                  <a:cubicBezTo>
                    <a:pt x="18357" y="3956"/>
                    <a:pt x="18186" y="3800"/>
                    <a:pt x="17987" y="3800"/>
                  </a:cubicBezTo>
                  <a:cubicBezTo>
                    <a:pt x="17787" y="3800"/>
                    <a:pt x="17631" y="3956"/>
                    <a:pt x="17631" y="4155"/>
                  </a:cubicBezTo>
                  <a:lnTo>
                    <a:pt x="17631" y="12608"/>
                  </a:lnTo>
                  <a:lnTo>
                    <a:pt x="5906" y="12608"/>
                  </a:lnTo>
                  <a:lnTo>
                    <a:pt x="9151" y="8439"/>
                  </a:lnTo>
                  <a:cubicBezTo>
                    <a:pt x="9164" y="8424"/>
                    <a:pt x="9164" y="8424"/>
                    <a:pt x="9164" y="8411"/>
                  </a:cubicBezTo>
                  <a:cubicBezTo>
                    <a:pt x="9919" y="7500"/>
                    <a:pt x="10331" y="6347"/>
                    <a:pt x="10331" y="5166"/>
                  </a:cubicBezTo>
                  <a:cubicBezTo>
                    <a:pt x="10331" y="2320"/>
                    <a:pt x="8012" y="0"/>
                    <a:pt x="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457438" y="4370550"/>
              <a:ext cx="18175" cy="17825"/>
            </a:xfrm>
            <a:custGeom>
              <a:rect b="b" l="l" r="r" t="t"/>
              <a:pathLst>
                <a:path extrusionOk="0" h="713" w="727">
                  <a:moveTo>
                    <a:pt x="357" y="1"/>
                  </a:moveTo>
                  <a:cubicBezTo>
                    <a:pt x="271" y="1"/>
                    <a:pt x="171" y="44"/>
                    <a:pt x="114" y="101"/>
                  </a:cubicBezTo>
                  <a:cubicBezTo>
                    <a:pt x="43" y="172"/>
                    <a:pt x="0" y="272"/>
                    <a:pt x="0" y="357"/>
                  </a:cubicBezTo>
                  <a:cubicBezTo>
                    <a:pt x="0" y="456"/>
                    <a:pt x="43" y="542"/>
                    <a:pt x="114" y="613"/>
                  </a:cubicBezTo>
                  <a:cubicBezTo>
                    <a:pt x="171" y="684"/>
                    <a:pt x="271" y="712"/>
                    <a:pt x="357" y="712"/>
                  </a:cubicBezTo>
                  <a:cubicBezTo>
                    <a:pt x="456" y="712"/>
                    <a:pt x="556" y="684"/>
                    <a:pt x="613" y="613"/>
                  </a:cubicBezTo>
                  <a:cubicBezTo>
                    <a:pt x="683" y="542"/>
                    <a:pt x="726" y="456"/>
                    <a:pt x="726" y="357"/>
                  </a:cubicBezTo>
                  <a:cubicBezTo>
                    <a:pt x="726" y="272"/>
                    <a:pt x="683" y="172"/>
                    <a:pt x="613" y="101"/>
                  </a:cubicBezTo>
                  <a:cubicBezTo>
                    <a:pt x="556" y="44"/>
                    <a:pt x="45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812113" y="3974625"/>
              <a:ext cx="61225" cy="67950"/>
            </a:xfrm>
            <a:custGeom>
              <a:rect b="b" l="l" r="r" t="t"/>
              <a:pathLst>
                <a:path extrusionOk="0" h="2718" w="2449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1"/>
                  </a:moveTo>
                  <a:cubicBezTo>
                    <a:pt x="172" y="1"/>
                    <a:pt x="1" y="157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72" y="2718"/>
                    <a:pt x="371" y="2718"/>
                  </a:cubicBezTo>
                  <a:lnTo>
                    <a:pt x="2092" y="2718"/>
                  </a:lnTo>
                  <a:cubicBezTo>
                    <a:pt x="2278" y="2718"/>
                    <a:pt x="2448" y="2562"/>
                    <a:pt x="2448" y="2363"/>
                  </a:cubicBezTo>
                  <a:lnTo>
                    <a:pt x="2448" y="356"/>
                  </a:lnTo>
                  <a:cubicBezTo>
                    <a:pt x="2448" y="157"/>
                    <a:pt x="2278" y="1"/>
                    <a:pt x="2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733488" y="3974625"/>
              <a:ext cx="60875" cy="67950"/>
            </a:xfrm>
            <a:custGeom>
              <a:rect b="b" l="l" r="r" t="t"/>
              <a:pathLst>
                <a:path extrusionOk="0" h="2718" w="2435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1"/>
                  </a:moveTo>
                  <a:cubicBezTo>
                    <a:pt x="158" y="1"/>
                    <a:pt x="1" y="157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58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34" y="2562"/>
                    <a:pt x="2434" y="2363"/>
                  </a:cubicBezTo>
                  <a:lnTo>
                    <a:pt x="2434" y="356"/>
                  </a:lnTo>
                  <a:cubicBezTo>
                    <a:pt x="2434" y="157"/>
                    <a:pt x="2277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654513" y="3974625"/>
              <a:ext cx="61225" cy="67950"/>
            </a:xfrm>
            <a:custGeom>
              <a:rect b="b" l="l" r="r" t="t"/>
              <a:pathLst>
                <a:path extrusionOk="0" h="2718" w="2449">
                  <a:moveTo>
                    <a:pt x="1723" y="712"/>
                  </a:moveTo>
                  <a:lnTo>
                    <a:pt x="1723" y="2006"/>
                  </a:lnTo>
                  <a:lnTo>
                    <a:pt x="727" y="2006"/>
                  </a:lnTo>
                  <a:lnTo>
                    <a:pt x="727" y="712"/>
                  </a:lnTo>
                  <a:close/>
                  <a:moveTo>
                    <a:pt x="357" y="1"/>
                  </a:moveTo>
                  <a:cubicBezTo>
                    <a:pt x="171" y="1"/>
                    <a:pt x="1" y="157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71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48" y="2562"/>
                    <a:pt x="2448" y="2363"/>
                  </a:cubicBezTo>
                  <a:lnTo>
                    <a:pt x="2448" y="356"/>
                  </a:lnTo>
                  <a:cubicBezTo>
                    <a:pt x="2448" y="157"/>
                    <a:pt x="2277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812113" y="4074950"/>
              <a:ext cx="61225" cy="67950"/>
            </a:xfrm>
            <a:custGeom>
              <a:rect b="b" l="l" r="r" t="t"/>
              <a:pathLst>
                <a:path extrusionOk="0" h="2718" w="2449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0"/>
                  </a:moveTo>
                  <a:cubicBezTo>
                    <a:pt x="172" y="0"/>
                    <a:pt x="1" y="156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72" y="2718"/>
                    <a:pt x="371" y="2718"/>
                  </a:cubicBezTo>
                  <a:lnTo>
                    <a:pt x="2092" y="2718"/>
                  </a:lnTo>
                  <a:cubicBezTo>
                    <a:pt x="2278" y="2718"/>
                    <a:pt x="2448" y="2562"/>
                    <a:pt x="2448" y="2363"/>
                  </a:cubicBezTo>
                  <a:lnTo>
                    <a:pt x="2448" y="356"/>
                  </a:lnTo>
                  <a:cubicBezTo>
                    <a:pt x="2448" y="156"/>
                    <a:pt x="2278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733488" y="4074950"/>
              <a:ext cx="60875" cy="67950"/>
            </a:xfrm>
            <a:custGeom>
              <a:rect b="b" l="l" r="r" t="t"/>
              <a:pathLst>
                <a:path extrusionOk="0" h="2718" w="2435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0"/>
                  </a:moveTo>
                  <a:cubicBezTo>
                    <a:pt x="158" y="0"/>
                    <a:pt x="1" y="156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58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34" y="2562"/>
                    <a:pt x="2434" y="2363"/>
                  </a:cubicBezTo>
                  <a:lnTo>
                    <a:pt x="2434" y="356"/>
                  </a:lnTo>
                  <a:cubicBezTo>
                    <a:pt x="2434" y="156"/>
                    <a:pt x="2277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5697563" y="4074950"/>
              <a:ext cx="18175" cy="17800"/>
            </a:xfrm>
            <a:custGeom>
              <a:rect b="b" l="l" r="r" t="t"/>
              <a:pathLst>
                <a:path extrusionOk="0" h="712" w="727">
                  <a:moveTo>
                    <a:pt x="356" y="0"/>
                  </a:moveTo>
                  <a:cubicBezTo>
                    <a:pt x="157" y="0"/>
                    <a:pt x="1" y="156"/>
                    <a:pt x="1" y="356"/>
                  </a:cubicBezTo>
                  <a:cubicBezTo>
                    <a:pt x="1" y="555"/>
                    <a:pt x="157" y="712"/>
                    <a:pt x="356" y="712"/>
                  </a:cubicBezTo>
                  <a:cubicBezTo>
                    <a:pt x="555" y="712"/>
                    <a:pt x="726" y="555"/>
                    <a:pt x="726" y="356"/>
                  </a:cubicBezTo>
                  <a:cubicBezTo>
                    <a:pt x="726" y="156"/>
                    <a:pt x="555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5812113" y="4175275"/>
              <a:ext cx="61225" cy="67950"/>
            </a:xfrm>
            <a:custGeom>
              <a:rect b="b" l="l" r="r" t="t"/>
              <a:pathLst>
                <a:path extrusionOk="0" h="2718" w="2449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0"/>
                  </a:moveTo>
                  <a:cubicBezTo>
                    <a:pt x="172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2"/>
                    <a:pt x="172" y="2718"/>
                    <a:pt x="371" y="2718"/>
                  </a:cubicBezTo>
                  <a:lnTo>
                    <a:pt x="2092" y="2718"/>
                  </a:lnTo>
                  <a:cubicBezTo>
                    <a:pt x="2278" y="2718"/>
                    <a:pt x="2448" y="2562"/>
                    <a:pt x="2448" y="2362"/>
                  </a:cubicBezTo>
                  <a:lnTo>
                    <a:pt x="2448" y="355"/>
                  </a:lnTo>
                  <a:cubicBezTo>
                    <a:pt x="2448" y="156"/>
                    <a:pt x="2278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5733488" y="4175275"/>
              <a:ext cx="60875" cy="67950"/>
            </a:xfrm>
            <a:custGeom>
              <a:rect b="b" l="l" r="r" t="t"/>
              <a:pathLst>
                <a:path extrusionOk="0" h="2718" w="2435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0"/>
                  </a:moveTo>
                  <a:cubicBezTo>
                    <a:pt x="158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2"/>
                    <a:pt x="158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34" y="2562"/>
                    <a:pt x="2434" y="2362"/>
                  </a:cubicBezTo>
                  <a:lnTo>
                    <a:pt x="2434" y="355"/>
                  </a:lnTo>
                  <a:cubicBezTo>
                    <a:pt x="2434" y="156"/>
                    <a:pt x="2277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5812113" y="4275600"/>
              <a:ext cx="61225" cy="68325"/>
            </a:xfrm>
            <a:custGeom>
              <a:rect b="b" l="l" r="r" t="t"/>
              <a:pathLst>
                <a:path extrusionOk="0" h="2733" w="2449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0"/>
                  </a:moveTo>
                  <a:cubicBezTo>
                    <a:pt x="172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1"/>
                    <a:pt x="172" y="2732"/>
                    <a:pt x="371" y="2732"/>
                  </a:cubicBezTo>
                  <a:lnTo>
                    <a:pt x="2092" y="2732"/>
                  </a:lnTo>
                  <a:cubicBezTo>
                    <a:pt x="2278" y="2732"/>
                    <a:pt x="2448" y="2561"/>
                    <a:pt x="2448" y="2362"/>
                  </a:cubicBezTo>
                  <a:lnTo>
                    <a:pt x="2448" y="355"/>
                  </a:lnTo>
                  <a:cubicBezTo>
                    <a:pt x="2448" y="156"/>
                    <a:pt x="2278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33488" y="4275600"/>
              <a:ext cx="60875" cy="68325"/>
            </a:xfrm>
            <a:custGeom>
              <a:rect b="b" l="l" r="r" t="t"/>
              <a:pathLst>
                <a:path extrusionOk="0" h="2733" w="2435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0"/>
                  </a:moveTo>
                  <a:cubicBezTo>
                    <a:pt x="158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1"/>
                    <a:pt x="158" y="2732"/>
                    <a:pt x="357" y="2732"/>
                  </a:cubicBezTo>
                  <a:lnTo>
                    <a:pt x="2078" y="2732"/>
                  </a:lnTo>
                  <a:cubicBezTo>
                    <a:pt x="2277" y="2732"/>
                    <a:pt x="2434" y="2561"/>
                    <a:pt x="2434" y="2362"/>
                  </a:cubicBezTo>
                  <a:lnTo>
                    <a:pt x="2434" y="355"/>
                  </a:lnTo>
                  <a:cubicBezTo>
                    <a:pt x="2434" y="156"/>
                    <a:pt x="2277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5669113" y="4289450"/>
              <a:ext cx="46625" cy="54475"/>
            </a:xfrm>
            <a:custGeom>
              <a:rect b="b" l="l" r="r" t="t"/>
              <a:pathLst>
                <a:path extrusionOk="0" h="2179" w="1865">
                  <a:moveTo>
                    <a:pt x="1494" y="0"/>
                  </a:moveTo>
                  <a:cubicBezTo>
                    <a:pt x="1295" y="0"/>
                    <a:pt x="1139" y="158"/>
                    <a:pt x="1139" y="357"/>
                  </a:cubicBezTo>
                  <a:lnTo>
                    <a:pt x="1139" y="1452"/>
                  </a:lnTo>
                  <a:lnTo>
                    <a:pt x="356" y="1452"/>
                  </a:lnTo>
                  <a:cubicBezTo>
                    <a:pt x="156" y="1452"/>
                    <a:pt x="0" y="1609"/>
                    <a:pt x="0" y="1808"/>
                  </a:cubicBezTo>
                  <a:cubicBezTo>
                    <a:pt x="0" y="2007"/>
                    <a:pt x="156" y="2178"/>
                    <a:pt x="356" y="2178"/>
                  </a:cubicBezTo>
                  <a:lnTo>
                    <a:pt x="1494" y="2178"/>
                  </a:lnTo>
                  <a:cubicBezTo>
                    <a:pt x="1693" y="2178"/>
                    <a:pt x="1864" y="2007"/>
                    <a:pt x="1864" y="1808"/>
                  </a:cubicBezTo>
                  <a:lnTo>
                    <a:pt x="1864" y="357"/>
                  </a:lnTo>
                  <a:cubicBezTo>
                    <a:pt x="1864" y="158"/>
                    <a:pt x="1693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5515438" y="4114075"/>
              <a:ext cx="142325" cy="141950"/>
            </a:xfrm>
            <a:custGeom>
              <a:rect b="b" l="l" r="r" t="t"/>
              <a:pathLst>
                <a:path extrusionOk="0" h="5678" w="5693">
                  <a:moveTo>
                    <a:pt x="2846" y="712"/>
                  </a:moveTo>
                  <a:cubicBezTo>
                    <a:pt x="4013" y="712"/>
                    <a:pt x="4966" y="1665"/>
                    <a:pt x="4966" y="2832"/>
                  </a:cubicBezTo>
                  <a:cubicBezTo>
                    <a:pt x="4966" y="4014"/>
                    <a:pt x="4013" y="4966"/>
                    <a:pt x="2846" y="4966"/>
                  </a:cubicBezTo>
                  <a:cubicBezTo>
                    <a:pt x="1679" y="4966"/>
                    <a:pt x="725" y="4014"/>
                    <a:pt x="725" y="2832"/>
                  </a:cubicBezTo>
                  <a:cubicBezTo>
                    <a:pt x="725" y="1665"/>
                    <a:pt x="1679" y="712"/>
                    <a:pt x="2846" y="712"/>
                  </a:cubicBezTo>
                  <a:close/>
                  <a:moveTo>
                    <a:pt x="2846" y="1"/>
                  </a:moveTo>
                  <a:cubicBezTo>
                    <a:pt x="1281" y="1"/>
                    <a:pt x="0" y="1267"/>
                    <a:pt x="0" y="2832"/>
                  </a:cubicBezTo>
                  <a:cubicBezTo>
                    <a:pt x="0" y="4412"/>
                    <a:pt x="1281" y="5678"/>
                    <a:pt x="2846" y="5678"/>
                  </a:cubicBezTo>
                  <a:cubicBezTo>
                    <a:pt x="4411" y="5678"/>
                    <a:pt x="5692" y="4412"/>
                    <a:pt x="5692" y="2832"/>
                  </a:cubicBezTo>
                  <a:cubicBezTo>
                    <a:pt x="5692" y="1267"/>
                    <a:pt x="4411" y="1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9" name="Google Shape;2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net Of Things with solid fill" id="272" name="Google Shape;27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0715" y="1733692"/>
            <a:ext cx="515679" cy="515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 with solid fill" id="273" name="Google Shape;27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3543" y="3315145"/>
            <a:ext cx="595423" cy="595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net with solid fill" id="274" name="Google Shape;27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8155" y="1666343"/>
            <a:ext cx="650375" cy="6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"/>
          <p:cNvSpPr txBox="1"/>
          <p:nvPr/>
        </p:nvSpPr>
        <p:spPr>
          <a:xfrm>
            <a:off x="2767635" y="498529"/>
            <a:ext cx="6964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645B4E"/>
                </a:solidFill>
                <a:latin typeface="Italiana"/>
                <a:ea typeface="Italiana"/>
                <a:cs typeface="Italiana"/>
                <a:sym typeface="Italiana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"/>
          <p:cNvSpPr txBox="1"/>
          <p:nvPr>
            <p:ph type="title"/>
          </p:nvPr>
        </p:nvSpPr>
        <p:spPr>
          <a:xfrm>
            <a:off x="2773794" y="763038"/>
            <a:ext cx="51627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/>
              <a:t>Business Process</a:t>
            </a:r>
            <a:endParaRPr b="1"/>
          </a:p>
        </p:txBody>
      </p:sp>
      <p:pic>
        <p:nvPicPr>
          <p:cNvPr id="281" name="Google Shape;28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"/>
          <p:cNvSpPr txBox="1"/>
          <p:nvPr/>
        </p:nvSpPr>
        <p:spPr>
          <a:xfrm>
            <a:off x="1951074" y="961418"/>
            <a:ext cx="103667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645B4E"/>
                </a:solidFill>
                <a:latin typeface="Italiana"/>
                <a:ea typeface="Italiana"/>
                <a:cs typeface="Italiana"/>
                <a:sym typeface="Italiana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/>
          <p:cNvSpPr txBox="1"/>
          <p:nvPr>
            <p:ph type="title"/>
          </p:nvPr>
        </p:nvSpPr>
        <p:spPr>
          <a:xfrm>
            <a:off x="2325574" y="785912"/>
            <a:ext cx="4500527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US" sz="3200"/>
              <a:t>1) Implementation type</a:t>
            </a:r>
            <a:endParaRPr b="1" sz="3200"/>
          </a:p>
        </p:txBody>
      </p:sp>
      <p:sp>
        <p:nvSpPr>
          <p:cNvPr id="290" name="Google Shape;290;p7"/>
          <p:cNvSpPr txBox="1"/>
          <p:nvPr>
            <p:ph idx="2" type="title"/>
          </p:nvPr>
        </p:nvSpPr>
        <p:spPr>
          <a:xfrm>
            <a:off x="2325575" y="1920243"/>
            <a:ext cx="40431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US" sz="3200"/>
              <a:t>2) Budget</a:t>
            </a:r>
            <a:endParaRPr b="1" sz="3200"/>
          </a:p>
        </p:txBody>
      </p:sp>
      <p:sp>
        <p:nvSpPr>
          <p:cNvPr id="291" name="Google Shape;291;p7"/>
          <p:cNvSpPr txBox="1"/>
          <p:nvPr>
            <p:ph idx="4" type="title"/>
          </p:nvPr>
        </p:nvSpPr>
        <p:spPr>
          <a:xfrm>
            <a:off x="6201648" y="1940764"/>
            <a:ext cx="1963964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US" sz="3200"/>
              <a:t>3)Timeline</a:t>
            </a:r>
            <a:endParaRPr b="1" sz="3200"/>
          </a:p>
        </p:txBody>
      </p:sp>
      <p:sp>
        <p:nvSpPr>
          <p:cNvPr id="292" name="Google Shape;292;p7"/>
          <p:cNvSpPr txBox="1"/>
          <p:nvPr>
            <p:ph idx="1" type="subTitle"/>
          </p:nvPr>
        </p:nvSpPr>
        <p:spPr>
          <a:xfrm>
            <a:off x="3129930" y="1429994"/>
            <a:ext cx="5520644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400"/>
              <a:t>Phased Implemetation: the system is implemented in stages, often starting with specific departments or regions.</a:t>
            </a:r>
            <a:endParaRPr sz="1400"/>
          </a:p>
        </p:txBody>
      </p:sp>
      <p:sp>
        <p:nvSpPr>
          <p:cNvPr id="293" name="Google Shape;293;p7"/>
          <p:cNvSpPr txBox="1"/>
          <p:nvPr>
            <p:ph idx="3" type="subTitle"/>
          </p:nvPr>
        </p:nvSpPr>
        <p:spPr>
          <a:xfrm>
            <a:off x="3129930" y="2496846"/>
            <a:ext cx="1957749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30,000 – 50,000 EGP</a:t>
            </a:r>
            <a:endParaRPr/>
          </a:p>
        </p:txBody>
      </p:sp>
      <p:sp>
        <p:nvSpPr>
          <p:cNvPr id="294" name="Google Shape;294;p7"/>
          <p:cNvSpPr txBox="1"/>
          <p:nvPr>
            <p:ph idx="5" type="subTitle"/>
          </p:nvPr>
        </p:nvSpPr>
        <p:spPr>
          <a:xfrm>
            <a:off x="6995424" y="2493794"/>
            <a:ext cx="1691935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10 – 12 weeks</a:t>
            </a:r>
            <a:endParaRPr/>
          </a:p>
        </p:txBody>
      </p:sp>
      <p:grpSp>
        <p:nvGrpSpPr>
          <p:cNvPr id="295" name="Google Shape;295;p7"/>
          <p:cNvGrpSpPr/>
          <p:nvPr/>
        </p:nvGrpSpPr>
        <p:grpSpPr>
          <a:xfrm>
            <a:off x="1317947" y="3143692"/>
            <a:ext cx="545574" cy="1145813"/>
            <a:chOff x="5247575" y="866675"/>
            <a:chExt cx="987900" cy="1927500"/>
          </a:xfrm>
        </p:grpSpPr>
        <p:cxnSp>
          <p:nvCxnSpPr>
            <p:cNvPr id="296" name="Google Shape;296;p7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7" name="Google Shape;297;p7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303;p7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4" name="Google Shape;304;p7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5" name="Google Shape;305;p7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06" name="Google Shape;30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7"/>
          <p:cNvSpPr txBox="1"/>
          <p:nvPr/>
        </p:nvSpPr>
        <p:spPr>
          <a:xfrm>
            <a:off x="2325575" y="2968994"/>
            <a:ext cx="26528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6000"/>
              <a:buFont typeface="Italiana"/>
              <a:buNone/>
            </a:pPr>
            <a:r>
              <a:rPr b="1" i="0" lang="en-US" sz="3200" u="none" cap="none" strike="noStrike">
                <a:solidFill>
                  <a:srgbClr val="645B4E"/>
                </a:solidFill>
                <a:latin typeface="Italiana"/>
                <a:ea typeface="Italiana"/>
                <a:cs typeface="Italiana"/>
                <a:sym typeface="Italiana"/>
              </a:rPr>
              <a:t>4) Services</a:t>
            </a:r>
            <a:endParaRPr/>
          </a:p>
        </p:txBody>
      </p:sp>
      <p:sp>
        <p:nvSpPr>
          <p:cNvPr id="310" name="Google Shape;310;p7"/>
          <p:cNvSpPr txBox="1"/>
          <p:nvPr/>
        </p:nvSpPr>
        <p:spPr>
          <a:xfrm>
            <a:off x="3180505" y="3509861"/>
            <a:ext cx="4572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Developing and installation the system.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Testing and monitoring the efficiency.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Training the involved employees</a:t>
            </a:r>
            <a:b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</a:br>
            <a:endParaRPr b="0" i="0" sz="1400" u="none" cap="none" strike="noStrike">
              <a:solidFill>
                <a:srgbClr val="645B4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285768" y="865430"/>
            <a:ext cx="1598400" cy="32652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7"/>
          <p:cNvPicPr preferRelativeResize="0"/>
          <p:nvPr/>
        </p:nvPicPr>
        <p:blipFill rotWithShape="1">
          <a:blip r:embed="rId6">
            <a:alphaModFix/>
          </a:blip>
          <a:srcRect b="0" l="26387" r="26387" t="0"/>
          <a:stretch/>
        </p:blipFill>
        <p:spPr>
          <a:xfrm>
            <a:off x="340518" y="924830"/>
            <a:ext cx="1488900" cy="3146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"/>
          <p:cNvSpPr/>
          <p:nvPr/>
        </p:nvSpPr>
        <p:spPr>
          <a:xfrm>
            <a:off x="842875" y="828896"/>
            <a:ext cx="1887900" cy="1077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8"/>
          <p:cNvSpPr/>
          <p:nvPr/>
        </p:nvSpPr>
        <p:spPr>
          <a:xfrm>
            <a:off x="5350125" y="939150"/>
            <a:ext cx="1598400" cy="32652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8"/>
          <p:cNvSpPr txBox="1"/>
          <p:nvPr>
            <p:ph type="title"/>
          </p:nvPr>
        </p:nvSpPr>
        <p:spPr>
          <a:xfrm>
            <a:off x="713225" y="2139150"/>
            <a:ext cx="437977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/>
              <a:t>Implementation</a:t>
            </a:r>
            <a:endParaRPr b="1"/>
          </a:p>
        </p:txBody>
      </p:sp>
      <p:sp>
        <p:nvSpPr>
          <p:cNvPr id="320" name="Google Shape;320;p8"/>
          <p:cNvSpPr txBox="1"/>
          <p:nvPr>
            <p:ph idx="2" type="title"/>
          </p:nvPr>
        </p:nvSpPr>
        <p:spPr>
          <a:xfrm>
            <a:off x="1057375" y="946784"/>
            <a:ext cx="1458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321" name="Google Shape;321;p8"/>
          <p:cNvSpPr txBox="1"/>
          <p:nvPr>
            <p:ph idx="1" type="subTitle"/>
          </p:nvPr>
        </p:nvSpPr>
        <p:spPr>
          <a:xfrm>
            <a:off x="1057375" y="3264472"/>
            <a:ext cx="3274919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“An idea is nothing its implemetation is everything”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 Aleksandr Kronrod</a:t>
            </a:r>
            <a:endParaRPr/>
          </a:p>
        </p:txBody>
      </p:sp>
      <p:pic>
        <p:nvPicPr>
          <p:cNvPr id="322" name="Google Shape;322;p8"/>
          <p:cNvPicPr preferRelativeResize="0"/>
          <p:nvPr/>
        </p:nvPicPr>
        <p:blipFill rotWithShape="1">
          <a:blip r:embed="rId3">
            <a:alphaModFix/>
          </a:blip>
          <a:srcRect b="0" l="37269" r="31153" t="0"/>
          <a:stretch/>
        </p:blipFill>
        <p:spPr>
          <a:xfrm>
            <a:off x="5404875" y="998625"/>
            <a:ext cx="1488900" cy="3146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323" name="Google Shape;323;p8"/>
          <p:cNvPicPr preferRelativeResize="0"/>
          <p:nvPr/>
        </p:nvPicPr>
        <p:blipFill rotWithShape="1">
          <a:blip r:embed="rId4">
            <a:alphaModFix/>
          </a:blip>
          <a:srcRect b="-10" l="0" r="0" t="0"/>
          <a:stretch/>
        </p:blipFill>
        <p:spPr>
          <a:xfrm>
            <a:off x="6430512" y="1536575"/>
            <a:ext cx="2000375" cy="2983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grpSp>
        <p:nvGrpSpPr>
          <p:cNvPr id="324" name="Google Shape;324;p8"/>
          <p:cNvGrpSpPr/>
          <p:nvPr/>
        </p:nvGrpSpPr>
        <p:grpSpPr>
          <a:xfrm>
            <a:off x="4934213" y="3670204"/>
            <a:ext cx="443287" cy="887088"/>
            <a:chOff x="5247575" y="866675"/>
            <a:chExt cx="987900" cy="1927500"/>
          </a:xfrm>
        </p:grpSpPr>
        <p:cxnSp>
          <p:nvCxnSpPr>
            <p:cNvPr id="325" name="Google Shape;325;p8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6" name="Google Shape;326;p8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fmla="val 1104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2" name="Google Shape;332;p8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8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8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35" name="Google Shape;33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"/>
          <p:cNvSpPr txBox="1"/>
          <p:nvPr>
            <p:ph type="title"/>
          </p:nvPr>
        </p:nvSpPr>
        <p:spPr>
          <a:xfrm>
            <a:off x="7131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/>
              <a:t>Inventory module</a:t>
            </a:r>
            <a:endParaRPr b="1"/>
          </a:p>
        </p:txBody>
      </p:sp>
      <p:sp>
        <p:nvSpPr>
          <p:cNvPr id="343" name="Google Shape;343;p9"/>
          <p:cNvSpPr txBox="1"/>
          <p:nvPr/>
        </p:nvSpPr>
        <p:spPr>
          <a:xfrm>
            <a:off x="0" y="1047953"/>
            <a:ext cx="2891212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Client Complaint:</a:t>
            </a:r>
            <a:endParaRPr b="1" i="0" sz="2200" u="sng" cap="none" strike="noStrike">
              <a:solidFill>
                <a:schemeClr val="dk1"/>
              </a:solidFill>
              <a:latin typeface="Italiana"/>
              <a:ea typeface="Italiana"/>
              <a:cs typeface="Italiana"/>
              <a:sym typeface="Italiana"/>
            </a:endParaRPr>
          </a:p>
        </p:txBody>
      </p:sp>
      <p:sp>
        <p:nvSpPr>
          <p:cNvPr id="344" name="Google Shape;344;p9"/>
          <p:cNvSpPr txBox="1"/>
          <p:nvPr/>
        </p:nvSpPr>
        <p:spPr>
          <a:xfrm>
            <a:off x="768153" y="1675199"/>
            <a:ext cx="8301304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Difficulty in managing inventory and inability to track within warehouses.</a:t>
            </a:r>
            <a:endParaRPr b="0" i="0" sz="20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45" name="Google Shape;3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" y="58477"/>
            <a:ext cx="657999" cy="60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494" y="25239"/>
            <a:ext cx="1207506" cy="60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26" y="4659888"/>
            <a:ext cx="898451" cy="2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9"/>
          <p:cNvSpPr txBox="1"/>
          <p:nvPr/>
        </p:nvSpPr>
        <p:spPr>
          <a:xfrm>
            <a:off x="384225" y="2328826"/>
            <a:ext cx="246143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rgbClr val="645B4E"/>
                </a:solidFill>
                <a:latin typeface="Italiana"/>
                <a:ea typeface="Italiana"/>
                <a:cs typeface="Italiana"/>
                <a:sym typeface="Italiana"/>
              </a:rPr>
              <a:t>Solution:</a:t>
            </a:r>
            <a:endParaRPr/>
          </a:p>
        </p:txBody>
      </p:sp>
      <p:cxnSp>
        <p:nvCxnSpPr>
          <p:cNvPr id="349" name="Google Shape;349;p9"/>
          <p:cNvCxnSpPr/>
          <p:nvPr/>
        </p:nvCxnSpPr>
        <p:spPr>
          <a:xfrm>
            <a:off x="564003" y="3671192"/>
            <a:ext cx="761775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9"/>
          <p:cNvCxnSpPr>
            <a:endCxn id="351" idx="2"/>
          </p:cNvCxnSpPr>
          <p:nvPr/>
        </p:nvCxnSpPr>
        <p:spPr>
          <a:xfrm rot="10800000">
            <a:off x="1134516" y="3267929"/>
            <a:ext cx="0" cy="403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9"/>
          <p:cNvSpPr/>
          <p:nvPr/>
        </p:nvSpPr>
        <p:spPr>
          <a:xfrm>
            <a:off x="768153" y="2818829"/>
            <a:ext cx="732725" cy="4491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9"/>
          <p:cNvSpPr/>
          <p:nvPr/>
        </p:nvSpPr>
        <p:spPr>
          <a:xfrm>
            <a:off x="2296792" y="4076710"/>
            <a:ext cx="732725" cy="4491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9"/>
          <p:cNvSpPr/>
          <p:nvPr/>
        </p:nvSpPr>
        <p:spPr>
          <a:xfrm>
            <a:off x="3905454" y="3311754"/>
            <a:ext cx="732725" cy="449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9"/>
          <p:cNvCxnSpPr>
            <a:endCxn id="355" idx="0"/>
          </p:cNvCxnSpPr>
          <p:nvPr/>
        </p:nvCxnSpPr>
        <p:spPr>
          <a:xfrm>
            <a:off x="5772441" y="3671104"/>
            <a:ext cx="0" cy="29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9"/>
          <p:cNvSpPr/>
          <p:nvPr/>
        </p:nvSpPr>
        <p:spPr>
          <a:xfrm>
            <a:off x="5406078" y="3965404"/>
            <a:ext cx="732725" cy="4491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9"/>
          <p:cNvCxnSpPr/>
          <p:nvPr/>
        </p:nvCxnSpPr>
        <p:spPr>
          <a:xfrm>
            <a:off x="7409116" y="3376981"/>
            <a:ext cx="1" cy="29421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9"/>
          <p:cNvSpPr/>
          <p:nvPr/>
        </p:nvSpPr>
        <p:spPr>
          <a:xfrm>
            <a:off x="7050148" y="2916359"/>
            <a:ext cx="732725" cy="4491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p9"/>
          <p:cNvCxnSpPr/>
          <p:nvPr/>
        </p:nvCxnSpPr>
        <p:spPr>
          <a:xfrm flipH="1" rot="10800000">
            <a:off x="2663155" y="3671193"/>
            <a:ext cx="1" cy="40326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9"/>
          <p:cNvSpPr txBox="1"/>
          <p:nvPr/>
        </p:nvSpPr>
        <p:spPr>
          <a:xfrm>
            <a:off x="172268" y="3768210"/>
            <a:ext cx="19244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Establish a dedicated company database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9"/>
          <p:cNvSpPr txBox="1"/>
          <p:nvPr/>
        </p:nvSpPr>
        <p:spPr>
          <a:xfrm>
            <a:off x="1727489" y="2919445"/>
            <a:ext cx="18713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Install inventory management module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9"/>
          <p:cNvSpPr txBox="1"/>
          <p:nvPr/>
        </p:nvSpPr>
        <p:spPr>
          <a:xfrm>
            <a:off x="3110209" y="3845928"/>
            <a:ext cx="232321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Configure the module to address the company’s issues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9"/>
          <p:cNvSpPr txBox="1"/>
          <p:nvPr/>
        </p:nvSpPr>
        <p:spPr>
          <a:xfrm>
            <a:off x="4572000" y="2835495"/>
            <a:ext cx="246143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Prepare the company’s product data with Excel &amp; upload to google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9"/>
          <p:cNvSpPr txBox="1"/>
          <p:nvPr/>
        </p:nvSpPr>
        <p:spPr>
          <a:xfrm>
            <a:off x="6230980" y="3787146"/>
            <a:ext cx="237106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45B4E"/>
                </a:solidFill>
                <a:latin typeface="Assistant"/>
                <a:ea typeface="Assistant"/>
                <a:cs typeface="Assistant"/>
                <a:sym typeface="Assistant"/>
              </a:rPr>
              <a:t>Ensure the compatability of product attributes with the store’s products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Furniture Delivery and Assembly Business Plan Slidesgo">
  <a:themeElements>
    <a:clrScheme name="Simple Light">
      <a:dk1>
        <a:srgbClr val="645B4E"/>
      </a:dk1>
      <a:lt1>
        <a:srgbClr val="F1EFEA"/>
      </a:lt1>
      <a:dk2>
        <a:srgbClr val="908678"/>
      </a:dk2>
      <a:lt2>
        <a:srgbClr val="312D2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45B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Zaher Nasef</dc:creator>
</cp:coreProperties>
</file>